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1"/>
  </p:normalViewPr>
  <p:slideViewPr>
    <p:cSldViewPr snapToGrid="0" snapToObjects="1">
      <p:cViewPr varScale="1">
        <p:scale>
          <a:sx n="88" d="100"/>
          <a:sy n="88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B7001-BB1E-4965-BD70-D249711B2BA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D241E6-6C4F-4DD5-BFE3-9884D9BB89EB}">
      <dgm:prSet phldrT="[Text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Recon</a:t>
          </a:r>
          <a:endParaRPr lang="en-US" sz="2400" dirty="0">
            <a:solidFill>
              <a:schemeClr val="tx1"/>
            </a:solidFill>
          </a:endParaRPr>
        </a:p>
      </dgm:t>
    </dgm:pt>
    <dgm:pt modelId="{5571241D-E92A-43CB-949F-AEF4BF7F953E}" type="parTrans" cxnId="{30D8B1B1-A19A-4B08-B24B-65F18A9D4AE4}">
      <dgm:prSet/>
      <dgm:spPr/>
      <dgm:t>
        <a:bodyPr/>
        <a:lstStyle/>
        <a:p>
          <a:endParaRPr lang="en-US"/>
        </a:p>
      </dgm:t>
    </dgm:pt>
    <dgm:pt modelId="{6A482D82-021D-446B-8F5F-C34AE07FC229}" type="sibTrans" cxnId="{30D8B1B1-A19A-4B08-B24B-65F18A9D4AE4}">
      <dgm:prSet/>
      <dgm:spPr/>
      <dgm:t>
        <a:bodyPr/>
        <a:lstStyle/>
        <a:p>
          <a:endParaRPr lang="en-US"/>
        </a:p>
      </dgm:t>
    </dgm:pt>
    <dgm:pt modelId="{AEE4B320-0DDE-4065-8B5C-99357416A3F6}">
      <dgm:prSet phldrT="[Text]" custT="1"/>
      <dgm:spPr/>
      <dgm:t>
        <a:bodyPr/>
        <a:lstStyle/>
        <a:p>
          <a:r>
            <a:rPr lang="en-US" sz="2400" dirty="0" smtClean="0"/>
            <a:t>Hearing</a:t>
          </a:r>
          <a:endParaRPr lang="en-US" sz="2400" dirty="0"/>
        </a:p>
      </dgm:t>
    </dgm:pt>
    <dgm:pt modelId="{266E2B60-8D55-40F6-A889-6A70393FB707}" type="parTrans" cxnId="{D2312F1E-76D5-4344-89C1-1765B0CCA0B0}">
      <dgm:prSet/>
      <dgm:spPr/>
      <dgm:t>
        <a:bodyPr/>
        <a:lstStyle/>
        <a:p>
          <a:endParaRPr lang="en-US"/>
        </a:p>
      </dgm:t>
    </dgm:pt>
    <dgm:pt modelId="{DF44129C-9126-419A-AFFB-7180157421EB}" type="sibTrans" cxnId="{D2312F1E-76D5-4344-89C1-1765B0CCA0B0}">
      <dgm:prSet/>
      <dgm:spPr/>
      <dgm:t>
        <a:bodyPr/>
        <a:lstStyle/>
        <a:p>
          <a:endParaRPr lang="en-US"/>
        </a:p>
      </dgm:t>
    </dgm:pt>
    <dgm:pt modelId="{8DCE4C8A-2BEB-44A2-867F-761945F93086}">
      <dgm:prSet phldrT="[Text]" custT="1"/>
      <dgm:spPr/>
      <dgm:t>
        <a:bodyPr/>
        <a:lstStyle/>
        <a:p>
          <a:r>
            <a:rPr lang="en-US" sz="2400" dirty="0" smtClean="0"/>
            <a:t>Appeals Council</a:t>
          </a:r>
          <a:endParaRPr lang="en-US" sz="2400" dirty="0"/>
        </a:p>
      </dgm:t>
    </dgm:pt>
    <dgm:pt modelId="{27E1BECB-F38A-4B9B-B3A6-470D7D3E7190}" type="parTrans" cxnId="{BDD9317A-230E-48B6-8351-0CB94281A9E5}">
      <dgm:prSet/>
      <dgm:spPr/>
      <dgm:t>
        <a:bodyPr/>
        <a:lstStyle/>
        <a:p>
          <a:endParaRPr lang="en-US"/>
        </a:p>
      </dgm:t>
    </dgm:pt>
    <dgm:pt modelId="{183918D8-FD8C-4464-81D5-DC4167147E81}" type="sibTrans" cxnId="{BDD9317A-230E-48B6-8351-0CB94281A9E5}">
      <dgm:prSet/>
      <dgm:spPr/>
      <dgm:t>
        <a:bodyPr/>
        <a:lstStyle/>
        <a:p>
          <a:endParaRPr lang="en-US"/>
        </a:p>
      </dgm:t>
    </dgm:pt>
    <dgm:pt modelId="{EAB416B2-40D5-4AC7-9E4C-B4FF3E7A1EE3}">
      <dgm:prSet phldrT="[Text]" custT="1"/>
      <dgm:spPr/>
      <dgm:t>
        <a:bodyPr/>
        <a:lstStyle/>
        <a:p>
          <a:r>
            <a:rPr lang="en-US" sz="2400" dirty="0" smtClean="0"/>
            <a:t>Federal Court</a:t>
          </a:r>
          <a:endParaRPr lang="en-US" sz="2400" dirty="0"/>
        </a:p>
      </dgm:t>
    </dgm:pt>
    <dgm:pt modelId="{16C10D2B-9722-45B1-9ABB-9291FA2B7419}" type="parTrans" cxnId="{E8811DC9-77A8-4F11-91ED-5575B909439F}">
      <dgm:prSet/>
      <dgm:spPr/>
      <dgm:t>
        <a:bodyPr/>
        <a:lstStyle/>
        <a:p>
          <a:endParaRPr lang="en-US"/>
        </a:p>
      </dgm:t>
    </dgm:pt>
    <dgm:pt modelId="{65A08EE7-E13F-4609-975C-B93399DF7B4C}" type="sibTrans" cxnId="{E8811DC9-77A8-4F11-91ED-5575B909439F}">
      <dgm:prSet/>
      <dgm:spPr/>
      <dgm:t>
        <a:bodyPr/>
        <a:lstStyle/>
        <a:p>
          <a:endParaRPr lang="en-US"/>
        </a:p>
      </dgm:t>
    </dgm:pt>
    <dgm:pt modelId="{863D314E-FC41-4FB6-AB70-A62ACAE98CB3}">
      <dgm:prSet phldrT="[Text]" custT="1"/>
      <dgm:spPr/>
      <dgm:t>
        <a:bodyPr/>
        <a:lstStyle/>
        <a:p>
          <a:r>
            <a:rPr lang="en-US" sz="2400" dirty="0" smtClean="0"/>
            <a:t>Not yet applied</a:t>
          </a:r>
          <a:endParaRPr lang="en-US" sz="2400" dirty="0"/>
        </a:p>
      </dgm:t>
    </dgm:pt>
    <dgm:pt modelId="{FA785AFD-E7BF-47C3-9FBC-30684CB43BB1}" type="parTrans" cxnId="{322248AD-9E57-4281-B2C9-59169754BF2F}">
      <dgm:prSet/>
      <dgm:spPr/>
      <dgm:t>
        <a:bodyPr/>
        <a:lstStyle/>
        <a:p>
          <a:endParaRPr lang="en-US"/>
        </a:p>
      </dgm:t>
    </dgm:pt>
    <dgm:pt modelId="{4D87CBBE-F8CC-4CBB-90B5-C6B14A88B9CF}" type="sibTrans" cxnId="{322248AD-9E57-4281-B2C9-59169754BF2F}">
      <dgm:prSet/>
      <dgm:spPr/>
      <dgm:t>
        <a:bodyPr/>
        <a:lstStyle/>
        <a:p>
          <a:endParaRPr lang="en-US"/>
        </a:p>
      </dgm:t>
    </dgm:pt>
    <dgm:pt modelId="{22621E41-D413-4DA0-9184-DB7CDECAC40D}">
      <dgm:prSet phldrT="[Text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2400" smtClean="0">
              <a:solidFill>
                <a:schemeClr val="tx1"/>
              </a:solidFill>
            </a:rPr>
            <a:t>Initial</a:t>
          </a:r>
          <a:endParaRPr lang="en-US" sz="2400" dirty="0">
            <a:solidFill>
              <a:schemeClr val="tx1"/>
            </a:solidFill>
          </a:endParaRPr>
        </a:p>
      </dgm:t>
    </dgm:pt>
    <dgm:pt modelId="{FCC9EDED-6547-434E-9F11-52FC0B6439ED}" type="parTrans" cxnId="{2BBE7B4D-A67D-435D-8A19-1E1B5B688410}">
      <dgm:prSet/>
      <dgm:spPr/>
      <dgm:t>
        <a:bodyPr/>
        <a:lstStyle/>
        <a:p>
          <a:endParaRPr lang="en-US"/>
        </a:p>
      </dgm:t>
    </dgm:pt>
    <dgm:pt modelId="{7217B55B-774B-4300-B1BB-A3FEB4B3AF10}" type="sibTrans" cxnId="{2BBE7B4D-A67D-435D-8A19-1E1B5B688410}">
      <dgm:prSet/>
      <dgm:spPr/>
      <dgm:t>
        <a:bodyPr/>
        <a:lstStyle/>
        <a:p>
          <a:endParaRPr lang="en-US"/>
        </a:p>
      </dgm:t>
    </dgm:pt>
    <dgm:pt modelId="{87603942-6730-4D5C-B960-EF9A0E5DCE21}" type="pres">
      <dgm:prSet presAssocID="{BD7B7001-BB1E-4965-BD70-D249711B2BA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C9B85E-4D60-4CE6-AE0E-CB3C95886180}" type="pres">
      <dgm:prSet presAssocID="{863D314E-FC41-4FB6-AB70-A62ACAE98CB3}" presName="horFlow" presStyleCnt="0"/>
      <dgm:spPr/>
    </dgm:pt>
    <dgm:pt modelId="{4FBD8313-E3BA-4A97-AFA8-5D856F1E65E3}" type="pres">
      <dgm:prSet presAssocID="{863D314E-FC41-4FB6-AB70-A62ACAE98CB3}" presName="bigChev" presStyleLbl="node1" presStyleIdx="0" presStyleCnt="6"/>
      <dgm:spPr/>
      <dgm:t>
        <a:bodyPr/>
        <a:lstStyle/>
        <a:p>
          <a:endParaRPr lang="en-US"/>
        </a:p>
      </dgm:t>
    </dgm:pt>
    <dgm:pt modelId="{88E02361-025D-4D8D-B1A7-7A94D972515C}" type="pres">
      <dgm:prSet presAssocID="{863D314E-FC41-4FB6-AB70-A62ACAE98CB3}" presName="vSp" presStyleCnt="0"/>
      <dgm:spPr/>
    </dgm:pt>
    <dgm:pt modelId="{1217F2BB-76AD-4D56-B2C1-F9E6C5B5964E}" type="pres">
      <dgm:prSet presAssocID="{22621E41-D413-4DA0-9184-DB7CDECAC40D}" presName="horFlow" presStyleCnt="0"/>
      <dgm:spPr/>
    </dgm:pt>
    <dgm:pt modelId="{69BD3DF9-69AB-4678-A92B-489644C08555}" type="pres">
      <dgm:prSet presAssocID="{22621E41-D413-4DA0-9184-DB7CDECAC40D}" presName="bigChev" presStyleLbl="node1" presStyleIdx="1" presStyleCnt="6"/>
      <dgm:spPr/>
      <dgm:t>
        <a:bodyPr/>
        <a:lstStyle/>
        <a:p>
          <a:endParaRPr lang="en-US"/>
        </a:p>
      </dgm:t>
    </dgm:pt>
    <dgm:pt modelId="{F9474D48-4057-408B-8E27-01514E5903C1}" type="pres">
      <dgm:prSet presAssocID="{22621E41-D413-4DA0-9184-DB7CDECAC40D}" presName="vSp" presStyleCnt="0"/>
      <dgm:spPr/>
    </dgm:pt>
    <dgm:pt modelId="{4B4125ED-68F1-4561-8201-C24DA6A627D9}" type="pres">
      <dgm:prSet presAssocID="{78D241E6-6C4F-4DD5-BFE3-9884D9BB89EB}" presName="horFlow" presStyleCnt="0"/>
      <dgm:spPr/>
    </dgm:pt>
    <dgm:pt modelId="{67637B98-740D-4B51-B485-C4627E540498}" type="pres">
      <dgm:prSet presAssocID="{78D241E6-6C4F-4DD5-BFE3-9884D9BB89EB}" presName="bigChev" presStyleLbl="node1" presStyleIdx="2" presStyleCnt="6"/>
      <dgm:spPr/>
      <dgm:t>
        <a:bodyPr/>
        <a:lstStyle/>
        <a:p>
          <a:endParaRPr lang="en-US"/>
        </a:p>
      </dgm:t>
    </dgm:pt>
    <dgm:pt modelId="{983503D7-5416-4AB2-83D3-945A8790E475}" type="pres">
      <dgm:prSet presAssocID="{78D241E6-6C4F-4DD5-BFE3-9884D9BB89EB}" presName="vSp" presStyleCnt="0"/>
      <dgm:spPr/>
    </dgm:pt>
    <dgm:pt modelId="{AD5522C0-0B70-4B89-89F0-7A2E5B6AD050}" type="pres">
      <dgm:prSet presAssocID="{AEE4B320-0DDE-4065-8B5C-99357416A3F6}" presName="horFlow" presStyleCnt="0"/>
      <dgm:spPr/>
    </dgm:pt>
    <dgm:pt modelId="{70C63BEA-44F0-4284-97FE-9B257ECBD2A6}" type="pres">
      <dgm:prSet presAssocID="{AEE4B320-0DDE-4065-8B5C-99357416A3F6}" presName="bigChev" presStyleLbl="node1" presStyleIdx="3" presStyleCnt="6"/>
      <dgm:spPr/>
      <dgm:t>
        <a:bodyPr/>
        <a:lstStyle/>
        <a:p>
          <a:endParaRPr lang="en-US"/>
        </a:p>
      </dgm:t>
    </dgm:pt>
    <dgm:pt modelId="{3EC310B9-B166-4903-BD67-43B162E670C8}" type="pres">
      <dgm:prSet presAssocID="{AEE4B320-0DDE-4065-8B5C-99357416A3F6}" presName="vSp" presStyleCnt="0"/>
      <dgm:spPr/>
    </dgm:pt>
    <dgm:pt modelId="{9CCD3B97-1680-4E4B-A6B6-200CD93F195D}" type="pres">
      <dgm:prSet presAssocID="{8DCE4C8A-2BEB-44A2-867F-761945F93086}" presName="horFlow" presStyleCnt="0"/>
      <dgm:spPr/>
    </dgm:pt>
    <dgm:pt modelId="{AC32347E-59C5-44D8-AFF3-07BB85B65DF7}" type="pres">
      <dgm:prSet presAssocID="{8DCE4C8A-2BEB-44A2-867F-761945F93086}" presName="bigChev" presStyleLbl="node1" presStyleIdx="4" presStyleCnt="6"/>
      <dgm:spPr/>
      <dgm:t>
        <a:bodyPr/>
        <a:lstStyle/>
        <a:p>
          <a:endParaRPr lang="en-US"/>
        </a:p>
      </dgm:t>
    </dgm:pt>
    <dgm:pt modelId="{4A3928C2-C47D-4154-B50D-4E8B28E89105}" type="pres">
      <dgm:prSet presAssocID="{8DCE4C8A-2BEB-44A2-867F-761945F93086}" presName="vSp" presStyleCnt="0"/>
      <dgm:spPr/>
    </dgm:pt>
    <dgm:pt modelId="{DEDB29FC-7F34-4400-AE7B-744E51F9AFE4}" type="pres">
      <dgm:prSet presAssocID="{EAB416B2-40D5-4AC7-9E4C-B4FF3E7A1EE3}" presName="horFlow" presStyleCnt="0"/>
      <dgm:spPr/>
    </dgm:pt>
    <dgm:pt modelId="{0A01D6CD-A5D4-47BA-B6CD-A64D6F252562}" type="pres">
      <dgm:prSet presAssocID="{EAB416B2-40D5-4AC7-9E4C-B4FF3E7A1EE3}" presName="bigChev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D2312F1E-76D5-4344-89C1-1765B0CCA0B0}" srcId="{BD7B7001-BB1E-4965-BD70-D249711B2BA9}" destId="{AEE4B320-0DDE-4065-8B5C-99357416A3F6}" srcOrd="3" destOrd="0" parTransId="{266E2B60-8D55-40F6-A889-6A70393FB707}" sibTransId="{DF44129C-9126-419A-AFFB-7180157421EB}"/>
    <dgm:cxn modelId="{30D8B1B1-A19A-4B08-B24B-65F18A9D4AE4}" srcId="{BD7B7001-BB1E-4965-BD70-D249711B2BA9}" destId="{78D241E6-6C4F-4DD5-BFE3-9884D9BB89EB}" srcOrd="2" destOrd="0" parTransId="{5571241D-E92A-43CB-949F-AEF4BF7F953E}" sibTransId="{6A482D82-021D-446B-8F5F-C34AE07FC229}"/>
    <dgm:cxn modelId="{E8811DC9-77A8-4F11-91ED-5575B909439F}" srcId="{BD7B7001-BB1E-4965-BD70-D249711B2BA9}" destId="{EAB416B2-40D5-4AC7-9E4C-B4FF3E7A1EE3}" srcOrd="5" destOrd="0" parTransId="{16C10D2B-9722-45B1-9ABB-9291FA2B7419}" sibTransId="{65A08EE7-E13F-4609-975C-B93399DF7B4C}"/>
    <dgm:cxn modelId="{B6266CA2-02C7-4D89-9646-DD5EAAA534CA}" type="presOf" srcId="{AEE4B320-0DDE-4065-8B5C-99357416A3F6}" destId="{70C63BEA-44F0-4284-97FE-9B257ECBD2A6}" srcOrd="0" destOrd="0" presId="urn:microsoft.com/office/officeart/2005/8/layout/lProcess3"/>
    <dgm:cxn modelId="{322248AD-9E57-4281-B2C9-59169754BF2F}" srcId="{BD7B7001-BB1E-4965-BD70-D249711B2BA9}" destId="{863D314E-FC41-4FB6-AB70-A62ACAE98CB3}" srcOrd="0" destOrd="0" parTransId="{FA785AFD-E7BF-47C3-9FBC-30684CB43BB1}" sibTransId="{4D87CBBE-F8CC-4CBB-90B5-C6B14A88B9CF}"/>
    <dgm:cxn modelId="{9423D29B-2A70-48CB-819E-7696A6D1E6A3}" type="presOf" srcId="{78D241E6-6C4F-4DD5-BFE3-9884D9BB89EB}" destId="{67637B98-740D-4B51-B485-C4627E540498}" srcOrd="0" destOrd="0" presId="urn:microsoft.com/office/officeart/2005/8/layout/lProcess3"/>
    <dgm:cxn modelId="{AC92D629-CFF1-449E-B3AA-8E410D65E04E}" type="presOf" srcId="{22621E41-D413-4DA0-9184-DB7CDECAC40D}" destId="{69BD3DF9-69AB-4678-A92B-489644C08555}" srcOrd="0" destOrd="0" presId="urn:microsoft.com/office/officeart/2005/8/layout/lProcess3"/>
    <dgm:cxn modelId="{BDD9317A-230E-48B6-8351-0CB94281A9E5}" srcId="{BD7B7001-BB1E-4965-BD70-D249711B2BA9}" destId="{8DCE4C8A-2BEB-44A2-867F-761945F93086}" srcOrd="4" destOrd="0" parTransId="{27E1BECB-F38A-4B9B-B3A6-470D7D3E7190}" sibTransId="{183918D8-FD8C-4464-81D5-DC4167147E81}"/>
    <dgm:cxn modelId="{D3EC5423-EE19-4FB5-9925-F68169BC54C4}" type="presOf" srcId="{8DCE4C8A-2BEB-44A2-867F-761945F93086}" destId="{AC32347E-59C5-44D8-AFF3-07BB85B65DF7}" srcOrd="0" destOrd="0" presId="urn:microsoft.com/office/officeart/2005/8/layout/lProcess3"/>
    <dgm:cxn modelId="{2E26D746-CF09-4D26-82D4-D1AF53DF0386}" type="presOf" srcId="{EAB416B2-40D5-4AC7-9E4C-B4FF3E7A1EE3}" destId="{0A01D6CD-A5D4-47BA-B6CD-A64D6F252562}" srcOrd="0" destOrd="0" presId="urn:microsoft.com/office/officeart/2005/8/layout/lProcess3"/>
    <dgm:cxn modelId="{67B8987B-48AD-4395-AD7B-B713BF58BC9A}" type="presOf" srcId="{863D314E-FC41-4FB6-AB70-A62ACAE98CB3}" destId="{4FBD8313-E3BA-4A97-AFA8-5D856F1E65E3}" srcOrd="0" destOrd="0" presId="urn:microsoft.com/office/officeart/2005/8/layout/lProcess3"/>
    <dgm:cxn modelId="{2BBE7B4D-A67D-435D-8A19-1E1B5B688410}" srcId="{BD7B7001-BB1E-4965-BD70-D249711B2BA9}" destId="{22621E41-D413-4DA0-9184-DB7CDECAC40D}" srcOrd="1" destOrd="0" parTransId="{FCC9EDED-6547-434E-9F11-52FC0B6439ED}" sibTransId="{7217B55B-774B-4300-B1BB-A3FEB4B3AF10}"/>
    <dgm:cxn modelId="{3D68A862-24A5-490D-ABF8-2C07DE786FA9}" type="presOf" srcId="{BD7B7001-BB1E-4965-BD70-D249711B2BA9}" destId="{87603942-6730-4D5C-B960-EF9A0E5DCE21}" srcOrd="0" destOrd="0" presId="urn:microsoft.com/office/officeart/2005/8/layout/lProcess3"/>
    <dgm:cxn modelId="{D557A62C-721E-4563-90BB-2B386FD20D55}" type="presParOf" srcId="{87603942-6730-4D5C-B960-EF9A0E5DCE21}" destId="{E5C9B85E-4D60-4CE6-AE0E-CB3C95886180}" srcOrd="0" destOrd="0" presId="urn:microsoft.com/office/officeart/2005/8/layout/lProcess3"/>
    <dgm:cxn modelId="{AC92CE24-351C-4A7F-97AC-EC2E034093B4}" type="presParOf" srcId="{E5C9B85E-4D60-4CE6-AE0E-CB3C95886180}" destId="{4FBD8313-E3BA-4A97-AFA8-5D856F1E65E3}" srcOrd="0" destOrd="0" presId="urn:microsoft.com/office/officeart/2005/8/layout/lProcess3"/>
    <dgm:cxn modelId="{16705476-6D24-4FC7-B917-ADEBE1DB76D6}" type="presParOf" srcId="{87603942-6730-4D5C-B960-EF9A0E5DCE21}" destId="{88E02361-025D-4D8D-B1A7-7A94D972515C}" srcOrd="1" destOrd="0" presId="urn:microsoft.com/office/officeart/2005/8/layout/lProcess3"/>
    <dgm:cxn modelId="{09C99529-7FA8-4214-BFD2-A7C0375C396C}" type="presParOf" srcId="{87603942-6730-4D5C-B960-EF9A0E5DCE21}" destId="{1217F2BB-76AD-4D56-B2C1-F9E6C5B5964E}" srcOrd="2" destOrd="0" presId="urn:microsoft.com/office/officeart/2005/8/layout/lProcess3"/>
    <dgm:cxn modelId="{8F35105B-203B-468D-8849-14110C851D9C}" type="presParOf" srcId="{1217F2BB-76AD-4D56-B2C1-F9E6C5B5964E}" destId="{69BD3DF9-69AB-4678-A92B-489644C08555}" srcOrd="0" destOrd="0" presId="urn:microsoft.com/office/officeart/2005/8/layout/lProcess3"/>
    <dgm:cxn modelId="{E52BA293-6935-4A8C-A1DE-41D32C6AF0B2}" type="presParOf" srcId="{87603942-6730-4D5C-B960-EF9A0E5DCE21}" destId="{F9474D48-4057-408B-8E27-01514E5903C1}" srcOrd="3" destOrd="0" presId="urn:microsoft.com/office/officeart/2005/8/layout/lProcess3"/>
    <dgm:cxn modelId="{72C08602-9168-4FE5-856C-71D2908137CE}" type="presParOf" srcId="{87603942-6730-4D5C-B960-EF9A0E5DCE21}" destId="{4B4125ED-68F1-4561-8201-C24DA6A627D9}" srcOrd="4" destOrd="0" presId="urn:microsoft.com/office/officeart/2005/8/layout/lProcess3"/>
    <dgm:cxn modelId="{EA6F1601-02EA-404F-9ACC-76953DF08360}" type="presParOf" srcId="{4B4125ED-68F1-4561-8201-C24DA6A627D9}" destId="{67637B98-740D-4B51-B485-C4627E540498}" srcOrd="0" destOrd="0" presId="urn:microsoft.com/office/officeart/2005/8/layout/lProcess3"/>
    <dgm:cxn modelId="{FAA5CFCD-60A5-4324-8A80-FF53AF583B23}" type="presParOf" srcId="{87603942-6730-4D5C-B960-EF9A0E5DCE21}" destId="{983503D7-5416-4AB2-83D3-945A8790E475}" srcOrd="5" destOrd="0" presId="urn:microsoft.com/office/officeart/2005/8/layout/lProcess3"/>
    <dgm:cxn modelId="{BD67DFD4-F454-4B24-877B-4D88472A746E}" type="presParOf" srcId="{87603942-6730-4D5C-B960-EF9A0E5DCE21}" destId="{AD5522C0-0B70-4B89-89F0-7A2E5B6AD050}" srcOrd="6" destOrd="0" presId="urn:microsoft.com/office/officeart/2005/8/layout/lProcess3"/>
    <dgm:cxn modelId="{195DD7F7-2B41-47E4-A0AC-C2BB78A183D1}" type="presParOf" srcId="{AD5522C0-0B70-4B89-89F0-7A2E5B6AD050}" destId="{70C63BEA-44F0-4284-97FE-9B257ECBD2A6}" srcOrd="0" destOrd="0" presId="urn:microsoft.com/office/officeart/2005/8/layout/lProcess3"/>
    <dgm:cxn modelId="{FB9DF3FF-56D5-4CFA-A07A-2C49DCDC0ADC}" type="presParOf" srcId="{87603942-6730-4D5C-B960-EF9A0E5DCE21}" destId="{3EC310B9-B166-4903-BD67-43B162E670C8}" srcOrd="7" destOrd="0" presId="urn:microsoft.com/office/officeart/2005/8/layout/lProcess3"/>
    <dgm:cxn modelId="{64E72098-A999-448C-B904-9DF362F01872}" type="presParOf" srcId="{87603942-6730-4D5C-B960-EF9A0E5DCE21}" destId="{9CCD3B97-1680-4E4B-A6B6-200CD93F195D}" srcOrd="8" destOrd="0" presId="urn:microsoft.com/office/officeart/2005/8/layout/lProcess3"/>
    <dgm:cxn modelId="{3D1CACC1-AA7F-4050-82D4-C50101ABE90F}" type="presParOf" srcId="{9CCD3B97-1680-4E4B-A6B6-200CD93F195D}" destId="{AC32347E-59C5-44D8-AFF3-07BB85B65DF7}" srcOrd="0" destOrd="0" presId="urn:microsoft.com/office/officeart/2005/8/layout/lProcess3"/>
    <dgm:cxn modelId="{1E8AB5DD-87A0-41E6-9D92-CCF4AE8E24D1}" type="presParOf" srcId="{87603942-6730-4D5C-B960-EF9A0E5DCE21}" destId="{4A3928C2-C47D-4154-B50D-4E8B28E89105}" srcOrd="9" destOrd="0" presId="urn:microsoft.com/office/officeart/2005/8/layout/lProcess3"/>
    <dgm:cxn modelId="{8DDFC680-0D24-4D53-BEEE-89AE6CE964A1}" type="presParOf" srcId="{87603942-6730-4D5C-B960-EF9A0E5DCE21}" destId="{DEDB29FC-7F34-4400-AE7B-744E51F9AFE4}" srcOrd="10" destOrd="0" presId="urn:microsoft.com/office/officeart/2005/8/layout/lProcess3"/>
    <dgm:cxn modelId="{7E86D28F-0E59-49AC-A5AA-FAE63F3D8F07}" type="presParOf" srcId="{DEDB29FC-7F34-4400-AE7B-744E51F9AFE4}" destId="{0A01D6CD-A5D4-47BA-B6CD-A64D6F25256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B7001-BB1E-4965-BD70-D249711B2BA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D241E6-6C4F-4DD5-BFE3-9884D9BB89EB}">
      <dgm:prSet phldrT="[Text]" custT="1"/>
      <dgm:spPr/>
      <dgm:t>
        <a:bodyPr/>
        <a:lstStyle/>
        <a:p>
          <a:r>
            <a:rPr lang="en-US" sz="2400" dirty="0" smtClean="0"/>
            <a:t>Recon</a:t>
          </a:r>
          <a:endParaRPr lang="en-US" sz="2400" dirty="0"/>
        </a:p>
      </dgm:t>
    </dgm:pt>
    <dgm:pt modelId="{5571241D-E92A-43CB-949F-AEF4BF7F953E}" type="parTrans" cxnId="{30D8B1B1-A19A-4B08-B24B-65F18A9D4AE4}">
      <dgm:prSet/>
      <dgm:spPr/>
      <dgm:t>
        <a:bodyPr/>
        <a:lstStyle/>
        <a:p>
          <a:endParaRPr lang="en-US"/>
        </a:p>
      </dgm:t>
    </dgm:pt>
    <dgm:pt modelId="{6A482D82-021D-446B-8F5F-C34AE07FC229}" type="sibTrans" cxnId="{30D8B1B1-A19A-4B08-B24B-65F18A9D4AE4}">
      <dgm:prSet/>
      <dgm:spPr/>
      <dgm:t>
        <a:bodyPr/>
        <a:lstStyle/>
        <a:p>
          <a:endParaRPr lang="en-US"/>
        </a:p>
      </dgm:t>
    </dgm:pt>
    <dgm:pt modelId="{AEE4B320-0DDE-4065-8B5C-99357416A3F6}">
      <dgm:prSet phldrT="[Text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Hearing</a:t>
          </a:r>
          <a:endParaRPr lang="en-US" sz="2400" dirty="0">
            <a:solidFill>
              <a:schemeClr val="tx1"/>
            </a:solidFill>
          </a:endParaRPr>
        </a:p>
      </dgm:t>
    </dgm:pt>
    <dgm:pt modelId="{266E2B60-8D55-40F6-A889-6A70393FB707}" type="parTrans" cxnId="{D2312F1E-76D5-4344-89C1-1765B0CCA0B0}">
      <dgm:prSet/>
      <dgm:spPr/>
      <dgm:t>
        <a:bodyPr/>
        <a:lstStyle/>
        <a:p>
          <a:endParaRPr lang="en-US"/>
        </a:p>
      </dgm:t>
    </dgm:pt>
    <dgm:pt modelId="{DF44129C-9126-419A-AFFB-7180157421EB}" type="sibTrans" cxnId="{D2312F1E-76D5-4344-89C1-1765B0CCA0B0}">
      <dgm:prSet/>
      <dgm:spPr/>
      <dgm:t>
        <a:bodyPr/>
        <a:lstStyle/>
        <a:p>
          <a:endParaRPr lang="en-US"/>
        </a:p>
      </dgm:t>
    </dgm:pt>
    <dgm:pt modelId="{8DCE4C8A-2BEB-44A2-867F-761945F93086}">
      <dgm:prSet phldrT="[Text]" custT="1"/>
      <dgm:spPr/>
      <dgm:t>
        <a:bodyPr/>
        <a:lstStyle/>
        <a:p>
          <a:r>
            <a:rPr lang="en-US" sz="2400" dirty="0" smtClean="0"/>
            <a:t>Appeals Council</a:t>
          </a:r>
          <a:endParaRPr lang="en-US" sz="2400" dirty="0"/>
        </a:p>
      </dgm:t>
    </dgm:pt>
    <dgm:pt modelId="{27E1BECB-F38A-4B9B-B3A6-470D7D3E7190}" type="parTrans" cxnId="{BDD9317A-230E-48B6-8351-0CB94281A9E5}">
      <dgm:prSet/>
      <dgm:spPr/>
      <dgm:t>
        <a:bodyPr/>
        <a:lstStyle/>
        <a:p>
          <a:endParaRPr lang="en-US"/>
        </a:p>
      </dgm:t>
    </dgm:pt>
    <dgm:pt modelId="{183918D8-FD8C-4464-81D5-DC4167147E81}" type="sibTrans" cxnId="{BDD9317A-230E-48B6-8351-0CB94281A9E5}">
      <dgm:prSet/>
      <dgm:spPr/>
      <dgm:t>
        <a:bodyPr/>
        <a:lstStyle/>
        <a:p>
          <a:endParaRPr lang="en-US"/>
        </a:p>
      </dgm:t>
    </dgm:pt>
    <dgm:pt modelId="{EAB416B2-40D5-4AC7-9E4C-B4FF3E7A1EE3}">
      <dgm:prSet phldrT="[Text]" custT="1"/>
      <dgm:spPr/>
      <dgm:t>
        <a:bodyPr/>
        <a:lstStyle/>
        <a:p>
          <a:r>
            <a:rPr lang="en-US" sz="2400" dirty="0" smtClean="0"/>
            <a:t>Federal Court</a:t>
          </a:r>
          <a:endParaRPr lang="en-US" sz="2400" dirty="0"/>
        </a:p>
      </dgm:t>
    </dgm:pt>
    <dgm:pt modelId="{16C10D2B-9722-45B1-9ABB-9291FA2B7419}" type="parTrans" cxnId="{E8811DC9-77A8-4F11-91ED-5575B909439F}">
      <dgm:prSet/>
      <dgm:spPr/>
      <dgm:t>
        <a:bodyPr/>
        <a:lstStyle/>
        <a:p>
          <a:endParaRPr lang="en-US"/>
        </a:p>
      </dgm:t>
    </dgm:pt>
    <dgm:pt modelId="{65A08EE7-E13F-4609-975C-B93399DF7B4C}" type="sibTrans" cxnId="{E8811DC9-77A8-4F11-91ED-5575B909439F}">
      <dgm:prSet/>
      <dgm:spPr/>
      <dgm:t>
        <a:bodyPr/>
        <a:lstStyle/>
        <a:p>
          <a:endParaRPr lang="en-US"/>
        </a:p>
      </dgm:t>
    </dgm:pt>
    <dgm:pt modelId="{863D314E-FC41-4FB6-AB70-A62ACAE98CB3}">
      <dgm:prSet phldrT="[Text]" custT="1"/>
      <dgm:spPr/>
      <dgm:t>
        <a:bodyPr/>
        <a:lstStyle/>
        <a:p>
          <a:r>
            <a:rPr lang="en-US" sz="2400" dirty="0" smtClean="0"/>
            <a:t>Not yet applied</a:t>
          </a:r>
          <a:endParaRPr lang="en-US" sz="2400" dirty="0"/>
        </a:p>
      </dgm:t>
    </dgm:pt>
    <dgm:pt modelId="{FA785AFD-E7BF-47C3-9FBC-30684CB43BB1}" type="parTrans" cxnId="{322248AD-9E57-4281-B2C9-59169754BF2F}">
      <dgm:prSet/>
      <dgm:spPr/>
      <dgm:t>
        <a:bodyPr/>
        <a:lstStyle/>
        <a:p>
          <a:endParaRPr lang="en-US"/>
        </a:p>
      </dgm:t>
    </dgm:pt>
    <dgm:pt modelId="{4D87CBBE-F8CC-4CBB-90B5-C6B14A88B9CF}" type="sibTrans" cxnId="{322248AD-9E57-4281-B2C9-59169754BF2F}">
      <dgm:prSet/>
      <dgm:spPr/>
      <dgm:t>
        <a:bodyPr/>
        <a:lstStyle/>
        <a:p>
          <a:endParaRPr lang="en-US"/>
        </a:p>
      </dgm:t>
    </dgm:pt>
    <dgm:pt modelId="{22621E41-D413-4DA0-9184-DB7CDECAC40D}">
      <dgm:prSet phldrT="[Text]" custT="1"/>
      <dgm:spPr/>
      <dgm:t>
        <a:bodyPr/>
        <a:lstStyle/>
        <a:p>
          <a:r>
            <a:rPr lang="en-US" sz="2400" dirty="0" smtClean="0"/>
            <a:t>Initial</a:t>
          </a:r>
          <a:endParaRPr lang="en-US" sz="2400" dirty="0"/>
        </a:p>
      </dgm:t>
    </dgm:pt>
    <dgm:pt modelId="{FCC9EDED-6547-434E-9F11-52FC0B6439ED}" type="parTrans" cxnId="{2BBE7B4D-A67D-435D-8A19-1E1B5B688410}">
      <dgm:prSet/>
      <dgm:spPr/>
      <dgm:t>
        <a:bodyPr/>
        <a:lstStyle/>
        <a:p>
          <a:endParaRPr lang="en-US"/>
        </a:p>
      </dgm:t>
    </dgm:pt>
    <dgm:pt modelId="{7217B55B-774B-4300-B1BB-A3FEB4B3AF10}" type="sibTrans" cxnId="{2BBE7B4D-A67D-435D-8A19-1E1B5B688410}">
      <dgm:prSet/>
      <dgm:spPr/>
      <dgm:t>
        <a:bodyPr/>
        <a:lstStyle/>
        <a:p>
          <a:endParaRPr lang="en-US"/>
        </a:p>
      </dgm:t>
    </dgm:pt>
    <dgm:pt modelId="{87603942-6730-4D5C-B960-EF9A0E5DCE21}" type="pres">
      <dgm:prSet presAssocID="{BD7B7001-BB1E-4965-BD70-D249711B2BA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C9B85E-4D60-4CE6-AE0E-CB3C95886180}" type="pres">
      <dgm:prSet presAssocID="{863D314E-FC41-4FB6-AB70-A62ACAE98CB3}" presName="horFlow" presStyleCnt="0"/>
      <dgm:spPr/>
    </dgm:pt>
    <dgm:pt modelId="{4FBD8313-E3BA-4A97-AFA8-5D856F1E65E3}" type="pres">
      <dgm:prSet presAssocID="{863D314E-FC41-4FB6-AB70-A62ACAE98CB3}" presName="bigChev" presStyleLbl="node1" presStyleIdx="0" presStyleCnt="6"/>
      <dgm:spPr/>
      <dgm:t>
        <a:bodyPr/>
        <a:lstStyle/>
        <a:p>
          <a:endParaRPr lang="en-US"/>
        </a:p>
      </dgm:t>
    </dgm:pt>
    <dgm:pt modelId="{88E02361-025D-4D8D-B1A7-7A94D972515C}" type="pres">
      <dgm:prSet presAssocID="{863D314E-FC41-4FB6-AB70-A62ACAE98CB3}" presName="vSp" presStyleCnt="0"/>
      <dgm:spPr/>
    </dgm:pt>
    <dgm:pt modelId="{1217F2BB-76AD-4D56-B2C1-F9E6C5B5964E}" type="pres">
      <dgm:prSet presAssocID="{22621E41-D413-4DA0-9184-DB7CDECAC40D}" presName="horFlow" presStyleCnt="0"/>
      <dgm:spPr/>
    </dgm:pt>
    <dgm:pt modelId="{69BD3DF9-69AB-4678-A92B-489644C08555}" type="pres">
      <dgm:prSet presAssocID="{22621E41-D413-4DA0-9184-DB7CDECAC40D}" presName="bigChev" presStyleLbl="node1" presStyleIdx="1" presStyleCnt="6"/>
      <dgm:spPr/>
      <dgm:t>
        <a:bodyPr/>
        <a:lstStyle/>
        <a:p>
          <a:endParaRPr lang="en-US"/>
        </a:p>
      </dgm:t>
    </dgm:pt>
    <dgm:pt modelId="{F9474D48-4057-408B-8E27-01514E5903C1}" type="pres">
      <dgm:prSet presAssocID="{22621E41-D413-4DA0-9184-DB7CDECAC40D}" presName="vSp" presStyleCnt="0"/>
      <dgm:spPr/>
    </dgm:pt>
    <dgm:pt modelId="{4B4125ED-68F1-4561-8201-C24DA6A627D9}" type="pres">
      <dgm:prSet presAssocID="{78D241E6-6C4F-4DD5-BFE3-9884D9BB89EB}" presName="horFlow" presStyleCnt="0"/>
      <dgm:spPr/>
    </dgm:pt>
    <dgm:pt modelId="{67637B98-740D-4B51-B485-C4627E540498}" type="pres">
      <dgm:prSet presAssocID="{78D241E6-6C4F-4DD5-BFE3-9884D9BB89EB}" presName="bigChev" presStyleLbl="node1" presStyleIdx="2" presStyleCnt="6"/>
      <dgm:spPr/>
      <dgm:t>
        <a:bodyPr/>
        <a:lstStyle/>
        <a:p>
          <a:endParaRPr lang="en-US"/>
        </a:p>
      </dgm:t>
    </dgm:pt>
    <dgm:pt modelId="{983503D7-5416-4AB2-83D3-945A8790E475}" type="pres">
      <dgm:prSet presAssocID="{78D241E6-6C4F-4DD5-BFE3-9884D9BB89EB}" presName="vSp" presStyleCnt="0"/>
      <dgm:spPr/>
    </dgm:pt>
    <dgm:pt modelId="{AD5522C0-0B70-4B89-89F0-7A2E5B6AD050}" type="pres">
      <dgm:prSet presAssocID="{AEE4B320-0DDE-4065-8B5C-99357416A3F6}" presName="horFlow" presStyleCnt="0"/>
      <dgm:spPr/>
    </dgm:pt>
    <dgm:pt modelId="{70C63BEA-44F0-4284-97FE-9B257ECBD2A6}" type="pres">
      <dgm:prSet presAssocID="{AEE4B320-0DDE-4065-8B5C-99357416A3F6}" presName="bigChev" presStyleLbl="node1" presStyleIdx="3" presStyleCnt="6"/>
      <dgm:spPr/>
      <dgm:t>
        <a:bodyPr/>
        <a:lstStyle/>
        <a:p>
          <a:endParaRPr lang="en-US"/>
        </a:p>
      </dgm:t>
    </dgm:pt>
    <dgm:pt modelId="{3EC310B9-B166-4903-BD67-43B162E670C8}" type="pres">
      <dgm:prSet presAssocID="{AEE4B320-0DDE-4065-8B5C-99357416A3F6}" presName="vSp" presStyleCnt="0"/>
      <dgm:spPr/>
    </dgm:pt>
    <dgm:pt modelId="{9CCD3B97-1680-4E4B-A6B6-200CD93F195D}" type="pres">
      <dgm:prSet presAssocID="{8DCE4C8A-2BEB-44A2-867F-761945F93086}" presName="horFlow" presStyleCnt="0"/>
      <dgm:spPr/>
    </dgm:pt>
    <dgm:pt modelId="{AC32347E-59C5-44D8-AFF3-07BB85B65DF7}" type="pres">
      <dgm:prSet presAssocID="{8DCE4C8A-2BEB-44A2-867F-761945F93086}" presName="bigChev" presStyleLbl="node1" presStyleIdx="4" presStyleCnt="6"/>
      <dgm:spPr/>
      <dgm:t>
        <a:bodyPr/>
        <a:lstStyle/>
        <a:p>
          <a:endParaRPr lang="en-US"/>
        </a:p>
      </dgm:t>
    </dgm:pt>
    <dgm:pt modelId="{4A3928C2-C47D-4154-B50D-4E8B28E89105}" type="pres">
      <dgm:prSet presAssocID="{8DCE4C8A-2BEB-44A2-867F-761945F93086}" presName="vSp" presStyleCnt="0"/>
      <dgm:spPr/>
    </dgm:pt>
    <dgm:pt modelId="{DEDB29FC-7F34-4400-AE7B-744E51F9AFE4}" type="pres">
      <dgm:prSet presAssocID="{EAB416B2-40D5-4AC7-9E4C-B4FF3E7A1EE3}" presName="horFlow" presStyleCnt="0"/>
      <dgm:spPr/>
    </dgm:pt>
    <dgm:pt modelId="{0A01D6CD-A5D4-47BA-B6CD-A64D6F252562}" type="pres">
      <dgm:prSet presAssocID="{EAB416B2-40D5-4AC7-9E4C-B4FF3E7A1EE3}" presName="bigChev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D2312F1E-76D5-4344-89C1-1765B0CCA0B0}" srcId="{BD7B7001-BB1E-4965-BD70-D249711B2BA9}" destId="{AEE4B320-0DDE-4065-8B5C-99357416A3F6}" srcOrd="3" destOrd="0" parTransId="{266E2B60-8D55-40F6-A889-6A70393FB707}" sibTransId="{DF44129C-9126-419A-AFFB-7180157421EB}"/>
    <dgm:cxn modelId="{30D8B1B1-A19A-4B08-B24B-65F18A9D4AE4}" srcId="{BD7B7001-BB1E-4965-BD70-D249711B2BA9}" destId="{78D241E6-6C4F-4DD5-BFE3-9884D9BB89EB}" srcOrd="2" destOrd="0" parTransId="{5571241D-E92A-43CB-949F-AEF4BF7F953E}" sibTransId="{6A482D82-021D-446B-8F5F-C34AE07FC229}"/>
    <dgm:cxn modelId="{0CE15463-D665-4819-96AE-08F68109E0B7}" type="presOf" srcId="{863D314E-FC41-4FB6-AB70-A62ACAE98CB3}" destId="{4FBD8313-E3BA-4A97-AFA8-5D856F1E65E3}" srcOrd="0" destOrd="0" presId="urn:microsoft.com/office/officeart/2005/8/layout/lProcess3"/>
    <dgm:cxn modelId="{9622A618-E966-43D2-923C-9A42073675C7}" type="presOf" srcId="{78D241E6-6C4F-4DD5-BFE3-9884D9BB89EB}" destId="{67637B98-740D-4B51-B485-C4627E540498}" srcOrd="0" destOrd="0" presId="urn:microsoft.com/office/officeart/2005/8/layout/lProcess3"/>
    <dgm:cxn modelId="{E8811DC9-77A8-4F11-91ED-5575B909439F}" srcId="{BD7B7001-BB1E-4965-BD70-D249711B2BA9}" destId="{EAB416B2-40D5-4AC7-9E4C-B4FF3E7A1EE3}" srcOrd="5" destOrd="0" parTransId="{16C10D2B-9722-45B1-9ABB-9291FA2B7419}" sibTransId="{65A08EE7-E13F-4609-975C-B93399DF7B4C}"/>
    <dgm:cxn modelId="{7ADDEA6D-446E-43E4-AF9B-9F13B62F6510}" type="presOf" srcId="{BD7B7001-BB1E-4965-BD70-D249711B2BA9}" destId="{87603942-6730-4D5C-B960-EF9A0E5DCE21}" srcOrd="0" destOrd="0" presId="urn:microsoft.com/office/officeart/2005/8/layout/lProcess3"/>
    <dgm:cxn modelId="{322248AD-9E57-4281-B2C9-59169754BF2F}" srcId="{BD7B7001-BB1E-4965-BD70-D249711B2BA9}" destId="{863D314E-FC41-4FB6-AB70-A62ACAE98CB3}" srcOrd="0" destOrd="0" parTransId="{FA785AFD-E7BF-47C3-9FBC-30684CB43BB1}" sibTransId="{4D87CBBE-F8CC-4CBB-90B5-C6B14A88B9CF}"/>
    <dgm:cxn modelId="{3899E944-39DC-41ED-B955-E01A4D62BAB1}" type="presOf" srcId="{AEE4B320-0DDE-4065-8B5C-99357416A3F6}" destId="{70C63BEA-44F0-4284-97FE-9B257ECBD2A6}" srcOrd="0" destOrd="0" presId="urn:microsoft.com/office/officeart/2005/8/layout/lProcess3"/>
    <dgm:cxn modelId="{BDD9317A-230E-48B6-8351-0CB94281A9E5}" srcId="{BD7B7001-BB1E-4965-BD70-D249711B2BA9}" destId="{8DCE4C8A-2BEB-44A2-867F-761945F93086}" srcOrd="4" destOrd="0" parTransId="{27E1BECB-F38A-4B9B-B3A6-470D7D3E7190}" sibTransId="{183918D8-FD8C-4464-81D5-DC4167147E81}"/>
    <dgm:cxn modelId="{433B5416-F2D5-4B7D-B0D2-C6DECD313CBA}" type="presOf" srcId="{EAB416B2-40D5-4AC7-9E4C-B4FF3E7A1EE3}" destId="{0A01D6CD-A5D4-47BA-B6CD-A64D6F252562}" srcOrd="0" destOrd="0" presId="urn:microsoft.com/office/officeart/2005/8/layout/lProcess3"/>
    <dgm:cxn modelId="{DB663BC7-0CF9-4EDA-A529-33FA62E469CB}" type="presOf" srcId="{8DCE4C8A-2BEB-44A2-867F-761945F93086}" destId="{AC32347E-59C5-44D8-AFF3-07BB85B65DF7}" srcOrd="0" destOrd="0" presId="urn:microsoft.com/office/officeart/2005/8/layout/lProcess3"/>
    <dgm:cxn modelId="{2BBE7B4D-A67D-435D-8A19-1E1B5B688410}" srcId="{BD7B7001-BB1E-4965-BD70-D249711B2BA9}" destId="{22621E41-D413-4DA0-9184-DB7CDECAC40D}" srcOrd="1" destOrd="0" parTransId="{FCC9EDED-6547-434E-9F11-52FC0B6439ED}" sibTransId="{7217B55B-774B-4300-B1BB-A3FEB4B3AF10}"/>
    <dgm:cxn modelId="{6CDB8B83-F036-4799-87CF-AA8440628D48}" type="presOf" srcId="{22621E41-D413-4DA0-9184-DB7CDECAC40D}" destId="{69BD3DF9-69AB-4678-A92B-489644C08555}" srcOrd="0" destOrd="0" presId="urn:microsoft.com/office/officeart/2005/8/layout/lProcess3"/>
    <dgm:cxn modelId="{FABF525C-0E69-47FD-A2B6-FDCD049A7205}" type="presParOf" srcId="{87603942-6730-4D5C-B960-EF9A0E5DCE21}" destId="{E5C9B85E-4D60-4CE6-AE0E-CB3C95886180}" srcOrd="0" destOrd="0" presId="urn:microsoft.com/office/officeart/2005/8/layout/lProcess3"/>
    <dgm:cxn modelId="{5B230811-A2FA-4380-9315-2E4476A38D36}" type="presParOf" srcId="{E5C9B85E-4D60-4CE6-AE0E-CB3C95886180}" destId="{4FBD8313-E3BA-4A97-AFA8-5D856F1E65E3}" srcOrd="0" destOrd="0" presId="urn:microsoft.com/office/officeart/2005/8/layout/lProcess3"/>
    <dgm:cxn modelId="{02C4E4A2-C856-44C0-81B5-171E38B1D2BD}" type="presParOf" srcId="{87603942-6730-4D5C-B960-EF9A0E5DCE21}" destId="{88E02361-025D-4D8D-B1A7-7A94D972515C}" srcOrd="1" destOrd="0" presId="urn:microsoft.com/office/officeart/2005/8/layout/lProcess3"/>
    <dgm:cxn modelId="{04013FC9-B347-431E-8AD2-5CC79508C8EA}" type="presParOf" srcId="{87603942-6730-4D5C-B960-EF9A0E5DCE21}" destId="{1217F2BB-76AD-4D56-B2C1-F9E6C5B5964E}" srcOrd="2" destOrd="0" presId="urn:microsoft.com/office/officeart/2005/8/layout/lProcess3"/>
    <dgm:cxn modelId="{9D2035A5-AECD-4E72-9199-BE1A060D79AC}" type="presParOf" srcId="{1217F2BB-76AD-4D56-B2C1-F9E6C5B5964E}" destId="{69BD3DF9-69AB-4678-A92B-489644C08555}" srcOrd="0" destOrd="0" presId="urn:microsoft.com/office/officeart/2005/8/layout/lProcess3"/>
    <dgm:cxn modelId="{08D63238-058D-4FAD-8216-C5E3BFB0B7E3}" type="presParOf" srcId="{87603942-6730-4D5C-B960-EF9A0E5DCE21}" destId="{F9474D48-4057-408B-8E27-01514E5903C1}" srcOrd="3" destOrd="0" presId="urn:microsoft.com/office/officeart/2005/8/layout/lProcess3"/>
    <dgm:cxn modelId="{A2081991-3ABF-4C38-994D-4E3792FF470B}" type="presParOf" srcId="{87603942-6730-4D5C-B960-EF9A0E5DCE21}" destId="{4B4125ED-68F1-4561-8201-C24DA6A627D9}" srcOrd="4" destOrd="0" presId="urn:microsoft.com/office/officeart/2005/8/layout/lProcess3"/>
    <dgm:cxn modelId="{E947F280-311E-4A85-A2EC-4CCDD113EB63}" type="presParOf" srcId="{4B4125ED-68F1-4561-8201-C24DA6A627D9}" destId="{67637B98-740D-4B51-B485-C4627E540498}" srcOrd="0" destOrd="0" presId="urn:microsoft.com/office/officeart/2005/8/layout/lProcess3"/>
    <dgm:cxn modelId="{32449390-E839-4EE4-819C-3368FBC963D4}" type="presParOf" srcId="{87603942-6730-4D5C-B960-EF9A0E5DCE21}" destId="{983503D7-5416-4AB2-83D3-945A8790E475}" srcOrd="5" destOrd="0" presId="urn:microsoft.com/office/officeart/2005/8/layout/lProcess3"/>
    <dgm:cxn modelId="{9765E4F1-E2FD-49F3-9073-E4130DA59BE4}" type="presParOf" srcId="{87603942-6730-4D5C-B960-EF9A0E5DCE21}" destId="{AD5522C0-0B70-4B89-89F0-7A2E5B6AD050}" srcOrd="6" destOrd="0" presId="urn:microsoft.com/office/officeart/2005/8/layout/lProcess3"/>
    <dgm:cxn modelId="{DA75B8E4-1BC5-407F-ACCB-1054C3608B3B}" type="presParOf" srcId="{AD5522C0-0B70-4B89-89F0-7A2E5B6AD050}" destId="{70C63BEA-44F0-4284-97FE-9B257ECBD2A6}" srcOrd="0" destOrd="0" presId="urn:microsoft.com/office/officeart/2005/8/layout/lProcess3"/>
    <dgm:cxn modelId="{DED19C73-4416-48A9-8A20-F7A8E1C96C90}" type="presParOf" srcId="{87603942-6730-4D5C-B960-EF9A0E5DCE21}" destId="{3EC310B9-B166-4903-BD67-43B162E670C8}" srcOrd="7" destOrd="0" presId="urn:microsoft.com/office/officeart/2005/8/layout/lProcess3"/>
    <dgm:cxn modelId="{AFD29C6C-5644-4A7B-8925-8643FCF3DA3A}" type="presParOf" srcId="{87603942-6730-4D5C-B960-EF9A0E5DCE21}" destId="{9CCD3B97-1680-4E4B-A6B6-200CD93F195D}" srcOrd="8" destOrd="0" presId="urn:microsoft.com/office/officeart/2005/8/layout/lProcess3"/>
    <dgm:cxn modelId="{6BFF6890-0086-45D8-8561-8C3BEB7A8FAD}" type="presParOf" srcId="{9CCD3B97-1680-4E4B-A6B6-200CD93F195D}" destId="{AC32347E-59C5-44D8-AFF3-07BB85B65DF7}" srcOrd="0" destOrd="0" presId="urn:microsoft.com/office/officeart/2005/8/layout/lProcess3"/>
    <dgm:cxn modelId="{B4E37D11-B846-4F89-87FF-B7A8EC7074E4}" type="presParOf" srcId="{87603942-6730-4D5C-B960-EF9A0E5DCE21}" destId="{4A3928C2-C47D-4154-B50D-4E8B28E89105}" srcOrd="9" destOrd="0" presId="urn:microsoft.com/office/officeart/2005/8/layout/lProcess3"/>
    <dgm:cxn modelId="{41109DC2-7AA3-4ACC-AABB-1EB07DF3D3E5}" type="presParOf" srcId="{87603942-6730-4D5C-B960-EF9A0E5DCE21}" destId="{DEDB29FC-7F34-4400-AE7B-744E51F9AFE4}" srcOrd="10" destOrd="0" presId="urn:microsoft.com/office/officeart/2005/8/layout/lProcess3"/>
    <dgm:cxn modelId="{58629EF2-9573-4047-96C9-E9792404A07A}" type="presParOf" srcId="{DEDB29FC-7F34-4400-AE7B-744E51F9AFE4}" destId="{0A01D6CD-A5D4-47BA-B6CD-A64D6F25256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B7001-BB1E-4965-BD70-D249711B2BA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D241E6-6C4F-4DD5-BFE3-9884D9BB89EB}">
      <dgm:prSet phldrT="[Text]" custT="1"/>
      <dgm:spPr/>
      <dgm:t>
        <a:bodyPr/>
        <a:lstStyle/>
        <a:p>
          <a:r>
            <a:rPr lang="en-US" sz="2400" dirty="0" smtClean="0"/>
            <a:t>Recon</a:t>
          </a:r>
          <a:endParaRPr lang="en-US" sz="2400" dirty="0"/>
        </a:p>
      </dgm:t>
    </dgm:pt>
    <dgm:pt modelId="{5571241D-E92A-43CB-949F-AEF4BF7F953E}" type="parTrans" cxnId="{30D8B1B1-A19A-4B08-B24B-65F18A9D4AE4}">
      <dgm:prSet/>
      <dgm:spPr/>
      <dgm:t>
        <a:bodyPr/>
        <a:lstStyle/>
        <a:p>
          <a:endParaRPr lang="en-US"/>
        </a:p>
      </dgm:t>
    </dgm:pt>
    <dgm:pt modelId="{6A482D82-021D-446B-8F5F-C34AE07FC229}" type="sibTrans" cxnId="{30D8B1B1-A19A-4B08-B24B-65F18A9D4AE4}">
      <dgm:prSet/>
      <dgm:spPr/>
      <dgm:t>
        <a:bodyPr/>
        <a:lstStyle/>
        <a:p>
          <a:endParaRPr lang="en-US"/>
        </a:p>
      </dgm:t>
    </dgm:pt>
    <dgm:pt modelId="{AEE4B320-0DDE-4065-8B5C-99357416A3F6}">
      <dgm:prSet phldrT="[Text]" custT="1"/>
      <dgm:spPr/>
      <dgm:t>
        <a:bodyPr/>
        <a:lstStyle/>
        <a:p>
          <a:r>
            <a:rPr lang="en-US" sz="2400" dirty="0" smtClean="0"/>
            <a:t>Hearing</a:t>
          </a:r>
          <a:endParaRPr lang="en-US" sz="2400" dirty="0"/>
        </a:p>
      </dgm:t>
    </dgm:pt>
    <dgm:pt modelId="{266E2B60-8D55-40F6-A889-6A70393FB707}" type="parTrans" cxnId="{D2312F1E-76D5-4344-89C1-1765B0CCA0B0}">
      <dgm:prSet/>
      <dgm:spPr/>
      <dgm:t>
        <a:bodyPr/>
        <a:lstStyle/>
        <a:p>
          <a:endParaRPr lang="en-US"/>
        </a:p>
      </dgm:t>
    </dgm:pt>
    <dgm:pt modelId="{DF44129C-9126-419A-AFFB-7180157421EB}" type="sibTrans" cxnId="{D2312F1E-76D5-4344-89C1-1765B0CCA0B0}">
      <dgm:prSet/>
      <dgm:spPr/>
      <dgm:t>
        <a:bodyPr/>
        <a:lstStyle/>
        <a:p>
          <a:endParaRPr lang="en-US"/>
        </a:p>
      </dgm:t>
    </dgm:pt>
    <dgm:pt modelId="{8DCE4C8A-2BEB-44A2-867F-761945F93086}">
      <dgm:prSet phldrT="[Text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Appeals Council</a:t>
          </a:r>
          <a:endParaRPr lang="en-US" sz="2400" dirty="0">
            <a:solidFill>
              <a:schemeClr val="tx1"/>
            </a:solidFill>
          </a:endParaRPr>
        </a:p>
      </dgm:t>
    </dgm:pt>
    <dgm:pt modelId="{27E1BECB-F38A-4B9B-B3A6-470D7D3E7190}" type="parTrans" cxnId="{BDD9317A-230E-48B6-8351-0CB94281A9E5}">
      <dgm:prSet/>
      <dgm:spPr/>
      <dgm:t>
        <a:bodyPr/>
        <a:lstStyle/>
        <a:p>
          <a:endParaRPr lang="en-US"/>
        </a:p>
      </dgm:t>
    </dgm:pt>
    <dgm:pt modelId="{183918D8-FD8C-4464-81D5-DC4167147E81}" type="sibTrans" cxnId="{BDD9317A-230E-48B6-8351-0CB94281A9E5}">
      <dgm:prSet/>
      <dgm:spPr/>
      <dgm:t>
        <a:bodyPr/>
        <a:lstStyle/>
        <a:p>
          <a:endParaRPr lang="en-US"/>
        </a:p>
      </dgm:t>
    </dgm:pt>
    <dgm:pt modelId="{EAB416B2-40D5-4AC7-9E4C-B4FF3E7A1EE3}">
      <dgm:prSet phldrT="[Text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Federal Court</a:t>
          </a:r>
          <a:endParaRPr lang="en-US" sz="2400" dirty="0">
            <a:solidFill>
              <a:schemeClr val="tx1"/>
            </a:solidFill>
          </a:endParaRPr>
        </a:p>
      </dgm:t>
    </dgm:pt>
    <dgm:pt modelId="{16C10D2B-9722-45B1-9ABB-9291FA2B7419}" type="parTrans" cxnId="{E8811DC9-77A8-4F11-91ED-5575B909439F}">
      <dgm:prSet/>
      <dgm:spPr/>
      <dgm:t>
        <a:bodyPr/>
        <a:lstStyle/>
        <a:p>
          <a:endParaRPr lang="en-US"/>
        </a:p>
      </dgm:t>
    </dgm:pt>
    <dgm:pt modelId="{65A08EE7-E13F-4609-975C-B93399DF7B4C}" type="sibTrans" cxnId="{E8811DC9-77A8-4F11-91ED-5575B909439F}">
      <dgm:prSet/>
      <dgm:spPr/>
      <dgm:t>
        <a:bodyPr/>
        <a:lstStyle/>
        <a:p>
          <a:endParaRPr lang="en-US"/>
        </a:p>
      </dgm:t>
    </dgm:pt>
    <dgm:pt modelId="{863D314E-FC41-4FB6-AB70-A62ACAE98CB3}">
      <dgm:prSet phldrT="[Text]" custT="1"/>
      <dgm:spPr/>
      <dgm:t>
        <a:bodyPr/>
        <a:lstStyle/>
        <a:p>
          <a:r>
            <a:rPr lang="en-US" sz="2400" dirty="0" smtClean="0"/>
            <a:t>Not yet applied</a:t>
          </a:r>
          <a:endParaRPr lang="en-US" sz="2400" dirty="0"/>
        </a:p>
      </dgm:t>
    </dgm:pt>
    <dgm:pt modelId="{FA785AFD-E7BF-47C3-9FBC-30684CB43BB1}" type="parTrans" cxnId="{322248AD-9E57-4281-B2C9-59169754BF2F}">
      <dgm:prSet/>
      <dgm:spPr/>
      <dgm:t>
        <a:bodyPr/>
        <a:lstStyle/>
        <a:p>
          <a:endParaRPr lang="en-US"/>
        </a:p>
      </dgm:t>
    </dgm:pt>
    <dgm:pt modelId="{4D87CBBE-F8CC-4CBB-90B5-C6B14A88B9CF}" type="sibTrans" cxnId="{322248AD-9E57-4281-B2C9-59169754BF2F}">
      <dgm:prSet/>
      <dgm:spPr/>
      <dgm:t>
        <a:bodyPr/>
        <a:lstStyle/>
        <a:p>
          <a:endParaRPr lang="en-US"/>
        </a:p>
      </dgm:t>
    </dgm:pt>
    <dgm:pt modelId="{22621E41-D413-4DA0-9184-DB7CDECAC40D}">
      <dgm:prSet phldrT="[Text]" custT="1"/>
      <dgm:spPr/>
      <dgm:t>
        <a:bodyPr/>
        <a:lstStyle/>
        <a:p>
          <a:r>
            <a:rPr lang="en-US" sz="2400" smtClean="0"/>
            <a:t>Initial</a:t>
          </a:r>
          <a:endParaRPr lang="en-US" sz="2400" dirty="0"/>
        </a:p>
      </dgm:t>
    </dgm:pt>
    <dgm:pt modelId="{FCC9EDED-6547-434E-9F11-52FC0B6439ED}" type="parTrans" cxnId="{2BBE7B4D-A67D-435D-8A19-1E1B5B688410}">
      <dgm:prSet/>
      <dgm:spPr/>
      <dgm:t>
        <a:bodyPr/>
        <a:lstStyle/>
        <a:p>
          <a:endParaRPr lang="en-US"/>
        </a:p>
      </dgm:t>
    </dgm:pt>
    <dgm:pt modelId="{7217B55B-774B-4300-B1BB-A3FEB4B3AF10}" type="sibTrans" cxnId="{2BBE7B4D-A67D-435D-8A19-1E1B5B688410}">
      <dgm:prSet/>
      <dgm:spPr/>
      <dgm:t>
        <a:bodyPr/>
        <a:lstStyle/>
        <a:p>
          <a:endParaRPr lang="en-US"/>
        </a:p>
      </dgm:t>
    </dgm:pt>
    <dgm:pt modelId="{87603942-6730-4D5C-B960-EF9A0E5DCE21}" type="pres">
      <dgm:prSet presAssocID="{BD7B7001-BB1E-4965-BD70-D249711B2BA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C9B85E-4D60-4CE6-AE0E-CB3C95886180}" type="pres">
      <dgm:prSet presAssocID="{863D314E-FC41-4FB6-AB70-A62ACAE98CB3}" presName="horFlow" presStyleCnt="0"/>
      <dgm:spPr/>
    </dgm:pt>
    <dgm:pt modelId="{4FBD8313-E3BA-4A97-AFA8-5D856F1E65E3}" type="pres">
      <dgm:prSet presAssocID="{863D314E-FC41-4FB6-AB70-A62ACAE98CB3}" presName="bigChev" presStyleLbl="node1" presStyleIdx="0" presStyleCnt="6"/>
      <dgm:spPr/>
      <dgm:t>
        <a:bodyPr/>
        <a:lstStyle/>
        <a:p>
          <a:endParaRPr lang="en-US"/>
        </a:p>
      </dgm:t>
    </dgm:pt>
    <dgm:pt modelId="{88E02361-025D-4D8D-B1A7-7A94D972515C}" type="pres">
      <dgm:prSet presAssocID="{863D314E-FC41-4FB6-AB70-A62ACAE98CB3}" presName="vSp" presStyleCnt="0"/>
      <dgm:spPr/>
    </dgm:pt>
    <dgm:pt modelId="{1217F2BB-76AD-4D56-B2C1-F9E6C5B5964E}" type="pres">
      <dgm:prSet presAssocID="{22621E41-D413-4DA0-9184-DB7CDECAC40D}" presName="horFlow" presStyleCnt="0"/>
      <dgm:spPr/>
    </dgm:pt>
    <dgm:pt modelId="{69BD3DF9-69AB-4678-A92B-489644C08555}" type="pres">
      <dgm:prSet presAssocID="{22621E41-D413-4DA0-9184-DB7CDECAC40D}" presName="bigChev" presStyleLbl="node1" presStyleIdx="1" presStyleCnt="6"/>
      <dgm:spPr/>
      <dgm:t>
        <a:bodyPr/>
        <a:lstStyle/>
        <a:p>
          <a:endParaRPr lang="en-US"/>
        </a:p>
      </dgm:t>
    </dgm:pt>
    <dgm:pt modelId="{F9474D48-4057-408B-8E27-01514E5903C1}" type="pres">
      <dgm:prSet presAssocID="{22621E41-D413-4DA0-9184-DB7CDECAC40D}" presName="vSp" presStyleCnt="0"/>
      <dgm:spPr/>
    </dgm:pt>
    <dgm:pt modelId="{4B4125ED-68F1-4561-8201-C24DA6A627D9}" type="pres">
      <dgm:prSet presAssocID="{78D241E6-6C4F-4DD5-BFE3-9884D9BB89EB}" presName="horFlow" presStyleCnt="0"/>
      <dgm:spPr/>
    </dgm:pt>
    <dgm:pt modelId="{67637B98-740D-4B51-B485-C4627E540498}" type="pres">
      <dgm:prSet presAssocID="{78D241E6-6C4F-4DD5-BFE3-9884D9BB89EB}" presName="bigChev" presStyleLbl="node1" presStyleIdx="2" presStyleCnt="6"/>
      <dgm:spPr/>
      <dgm:t>
        <a:bodyPr/>
        <a:lstStyle/>
        <a:p>
          <a:endParaRPr lang="en-US"/>
        </a:p>
      </dgm:t>
    </dgm:pt>
    <dgm:pt modelId="{983503D7-5416-4AB2-83D3-945A8790E475}" type="pres">
      <dgm:prSet presAssocID="{78D241E6-6C4F-4DD5-BFE3-9884D9BB89EB}" presName="vSp" presStyleCnt="0"/>
      <dgm:spPr/>
    </dgm:pt>
    <dgm:pt modelId="{AD5522C0-0B70-4B89-89F0-7A2E5B6AD050}" type="pres">
      <dgm:prSet presAssocID="{AEE4B320-0DDE-4065-8B5C-99357416A3F6}" presName="horFlow" presStyleCnt="0"/>
      <dgm:spPr/>
    </dgm:pt>
    <dgm:pt modelId="{70C63BEA-44F0-4284-97FE-9B257ECBD2A6}" type="pres">
      <dgm:prSet presAssocID="{AEE4B320-0DDE-4065-8B5C-99357416A3F6}" presName="bigChev" presStyleLbl="node1" presStyleIdx="3" presStyleCnt="6"/>
      <dgm:spPr/>
      <dgm:t>
        <a:bodyPr/>
        <a:lstStyle/>
        <a:p>
          <a:endParaRPr lang="en-US"/>
        </a:p>
      </dgm:t>
    </dgm:pt>
    <dgm:pt modelId="{3EC310B9-B166-4903-BD67-43B162E670C8}" type="pres">
      <dgm:prSet presAssocID="{AEE4B320-0DDE-4065-8B5C-99357416A3F6}" presName="vSp" presStyleCnt="0"/>
      <dgm:spPr/>
    </dgm:pt>
    <dgm:pt modelId="{9CCD3B97-1680-4E4B-A6B6-200CD93F195D}" type="pres">
      <dgm:prSet presAssocID="{8DCE4C8A-2BEB-44A2-867F-761945F93086}" presName="horFlow" presStyleCnt="0"/>
      <dgm:spPr/>
    </dgm:pt>
    <dgm:pt modelId="{AC32347E-59C5-44D8-AFF3-07BB85B65DF7}" type="pres">
      <dgm:prSet presAssocID="{8DCE4C8A-2BEB-44A2-867F-761945F93086}" presName="bigChev" presStyleLbl="node1" presStyleIdx="4" presStyleCnt="6"/>
      <dgm:spPr/>
      <dgm:t>
        <a:bodyPr/>
        <a:lstStyle/>
        <a:p>
          <a:endParaRPr lang="en-US"/>
        </a:p>
      </dgm:t>
    </dgm:pt>
    <dgm:pt modelId="{4A3928C2-C47D-4154-B50D-4E8B28E89105}" type="pres">
      <dgm:prSet presAssocID="{8DCE4C8A-2BEB-44A2-867F-761945F93086}" presName="vSp" presStyleCnt="0"/>
      <dgm:spPr/>
    </dgm:pt>
    <dgm:pt modelId="{DEDB29FC-7F34-4400-AE7B-744E51F9AFE4}" type="pres">
      <dgm:prSet presAssocID="{EAB416B2-40D5-4AC7-9E4C-B4FF3E7A1EE3}" presName="horFlow" presStyleCnt="0"/>
      <dgm:spPr/>
    </dgm:pt>
    <dgm:pt modelId="{0A01D6CD-A5D4-47BA-B6CD-A64D6F252562}" type="pres">
      <dgm:prSet presAssocID="{EAB416B2-40D5-4AC7-9E4C-B4FF3E7A1EE3}" presName="bigChev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D2312F1E-76D5-4344-89C1-1765B0CCA0B0}" srcId="{BD7B7001-BB1E-4965-BD70-D249711B2BA9}" destId="{AEE4B320-0DDE-4065-8B5C-99357416A3F6}" srcOrd="3" destOrd="0" parTransId="{266E2B60-8D55-40F6-A889-6A70393FB707}" sibTransId="{DF44129C-9126-419A-AFFB-7180157421EB}"/>
    <dgm:cxn modelId="{69E3FEE3-FC38-40D7-9B06-C603F5224F59}" type="presOf" srcId="{BD7B7001-BB1E-4965-BD70-D249711B2BA9}" destId="{87603942-6730-4D5C-B960-EF9A0E5DCE21}" srcOrd="0" destOrd="0" presId="urn:microsoft.com/office/officeart/2005/8/layout/lProcess3"/>
    <dgm:cxn modelId="{30D8B1B1-A19A-4B08-B24B-65F18A9D4AE4}" srcId="{BD7B7001-BB1E-4965-BD70-D249711B2BA9}" destId="{78D241E6-6C4F-4DD5-BFE3-9884D9BB89EB}" srcOrd="2" destOrd="0" parTransId="{5571241D-E92A-43CB-949F-AEF4BF7F953E}" sibTransId="{6A482D82-021D-446B-8F5F-C34AE07FC229}"/>
    <dgm:cxn modelId="{E8811DC9-77A8-4F11-91ED-5575B909439F}" srcId="{BD7B7001-BB1E-4965-BD70-D249711B2BA9}" destId="{EAB416B2-40D5-4AC7-9E4C-B4FF3E7A1EE3}" srcOrd="5" destOrd="0" parTransId="{16C10D2B-9722-45B1-9ABB-9291FA2B7419}" sibTransId="{65A08EE7-E13F-4609-975C-B93399DF7B4C}"/>
    <dgm:cxn modelId="{893BEE13-BD15-4F3A-9BC3-CB8BE246A717}" type="presOf" srcId="{EAB416B2-40D5-4AC7-9E4C-B4FF3E7A1EE3}" destId="{0A01D6CD-A5D4-47BA-B6CD-A64D6F252562}" srcOrd="0" destOrd="0" presId="urn:microsoft.com/office/officeart/2005/8/layout/lProcess3"/>
    <dgm:cxn modelId="{ABF67956-E739-4644-A4EB-074DB2F1F7EC}" type="presOf" srcId="{78D241E6-6C4F-4DD5-BFE3-9884D9BB89EB}" destId="{67637B98-740D-4B51-B485-C4627E540498}" srcOrd="0" destOrd="0" presId="urn:microsoft.com/office/officeart/2005/8/layout/lProcess3"/>
    <dgm:cxn modelId="{322248AD-9E57-4281-B2C9-59169754BF2F}" srcId="{BD7B7001-BB1E-4965-BD70-D249711B2BA9}" destId="{863D314E-FC41-4FB6-AB70-A62ACAE98CB3}" srcOrd="0" destOrd="0" parTransId="{FA785AFD-E7BF-47C3-9FBC-30684CB43BB1}" sibTransId="{4D87CBBE-F8CC-4CBB-90B5-C6B14A88B9CF}"/>
    <dgm:cxn modelId="{3E91E913-8CDD-4474-AAFE-4011FAD146A7}" type="presOf" srcId="{863D314E-FC41-4FB6-AB70-A62ACAE98CB3}" destId="{4FBD8313-E3BA-4A97-AFA8-5D856F1E65E3}" srcOrd="0" destOrd="0" presId="urn:microsoft.com/office/officeart/2005/8/layout/lProcess3"/>
    <dgm:cxn modelId="{BDD9317A-230E-48B6-8351-0CB94281A9E5}" srcId="{BD7B7001-BB1E-4965-BD70-D249711B2BA9}" destId="{8DCE4C8A-2BEB-44A2-867F-761945F93086}" srcOrd="4" destOrd="0" parTransId="{27E1BECB-F38A-4B9B-B3A6-470D7D3E7190}" sibTransId="{183918D8-FD8C-4464-81D5-DC4167147E81}"/>
    <dgm:cxn modelId="{342D59E1-851A-42AB-B6C6-AFF1FC6D4206}" type="presOf" srcId="{AEE4B320-0DDE-4065-8B5C-99357416A3F6}" destId="{70C63BEA-44F0-4284-97FE-9B257ECBD2A6}" srcOrd="0" destOrd="0" presId="urn:microsoft.com/office/officeart/2005/8/layout/lProcess3"/>
    <dgm:cxn modelId="{8BE757B1-2607-4E84-BAE4-2E24B1B460BE}" type="presOf" srcId="{22621E41-D413-4DA0-9184-DB7CDECAC40D}" destId="{69BD3DF9-69AB-4678-A92B-489644C08555}" srcOrd="0" destOrd="0" presId="urn:microsoft.com/office/officeart/2005/8/layout/lProcess3"/>
    <dgm:cxn modelId="{2BBE7B4D-A67D-435D-8A19-1E1B5B688410}" srcId="{BD7B7001-BB1E-4965-BD70-D249711B2BA9}" destId="{22621E41-D413-4DA0-9184-DB7CDECAC40D}" srcOrd="1" destOrd="0" parTransId="{FCC9EDED-6547-434E-9F11-52FC0B6439ED}" sibTransId="{7217B55B-774B-4300-B1BB-A3FEB4B3AF10}"/>
    <dgm:cxn modelId="{F78F2D71-BDE1-4D24-A7E7-9F949F852D13}" type="presOf" srcId="{8DCE4C8A-2BEB-44A2-867F-761945F93086}" destId="{AC32347E-59C5-44D8-AFF3-07BB85B65DF7}" srcOrd="0" destOrd="0" presId="urn:microsoft.com/office/officeart/2005/8/layout/lProcess3"/>
    <dgm:cxn modelId="{24A2350B-1C42-4CDE-8449-9EB55C6C0811}" type="presParOf" srcId="{87603942-6730-4D5C-B960-EF9A0E5DCE21}" destId="{E5C9B85E-4D60-4CE6-AE0E-CB3C95886180}" srcOrd="0" destOrd="0" presId="urn:microsoft.com/office/officeart/2005/8/layout/lProcess3"/>
    <dgm:cxn modelId="{932D9712-38D7-45DF-A0BD-032729FFA6E3}" type="presParOf" srcId="{E5C9B85E-4D60-4CE6-AE0E-CB3C95886180}" destId="{4FBD8313-E3BA-4A97-AFA8-5D856F1E65E3}" srcOrd="0" destOrd="0" presId="urn:microsoft.com/office/officeart/2005/8/layout/lProcess3"/>
    <dgm:cxn modelId="{4094B0F3-87ED-4621-BA07-AF495113E1F2}" type="presParOf" srcId="{87603942-6730-4D5C-B960-EF9A0E5DCE21}" destId="{88E02361-025D-4D8D-B1A7-7A94D972515C}" srcOrd="1" destOrd="0" presId="urn:microsoft.com/office/officeart/2005/8/layout/lProcess3"/>
    <dgm:cxn modelId="{4EC4276E-8CE3-481D-95B9-5023C5D6730F}" type="presParOf" srcId="{87603942-6730-4D5C-B960-EF9A0E5DCE21}" destId="{1217F2BB-76AD-4D56-B2C1-F9E6C5B5964E}" srcOrd="2" destOrd="0" presId="urn:microsoft.com/office/officeart/2005/8/layout/lProcess3"/>
    <dgm:cxn modelId="{A7726ED4-107E-4BA6-86F5-0643F74B45C0}" type="presParOf" srcId="{1217F2BB-76AD-4D56-B2C1-F9E6C5B5964E}" destId="{69BD3DF9-69AB-4678-A92B-489644C08555}" srcOrd="0" destOrd="0" presId="urn:microsoft.com/office/officeart/2005/8/layout/lProcess3"/>
    <dgm:cxn modelId="{D5298104-75F1-4FC4-9401-14AE37538F15}" type="presParOf" srcId="{87603942-6730-4D5C-B960-EF9A0E5DCE21}" destId="{F9474D48-4057-408B-8E27-01514E5903C1}" srcOrd="3" destOrd="0" presId="urn:microsoft.com/office/officeart/2005/8/layout/lProcess3"/>
    <dgm:cxn modelId="{0C95CF16-BF30-4FBA-B9C6-4B4364781130}" type="presParOf" srcId="{87603942-6730-4D5C-B960-EF9A0E5DCE21}" destId="{4B4125ED-68F1-4561-8201-C24DA6A627D9}" srcOrd="4" destOrd="0" presId="urn:microsoft.com/office/officeart/2005/8/layout/lProcess3"/>
    <dgm:cxn modelId="{41CE3C46-95F3-45F6-85DB-491ACCE51940}" type="presParOf" srcId="{4B4125ED-68F1-4561-8201-C24DA6A627D9}" destId="{67637B98-740D-4B51-B485-C4627E540498}" srcOrd="0" destOrd="0" presId="urn:microsoft.com/office/officeart/2005/8/layout/lProcess3"/>
    <dgm:cxn modelId="{8EF73CA2-88C5-4F9D-9B69-0598D7C1522D}" type="presParOf" srcId="{87603942-6730-4D5C-B960-EF9A0E5DCE21}" destId="{983503D7-5416-4AB2-83D3-945A8790E475}" srcOrd="5" destOrd="0" presId="urn:microsoft.com/office/officeart/2005/8/layout/lProcess3"/>
    <dgm:cxn modelId="{B449BD02-58A4-40A1-9159-5EDBE92AB281}" type="presParOf" srcId="{87603942-6730-4D5C-B960-EF9A0E5DCE21}" destId="{AD5522C0-0B70-4B89-89F0-7A2E5B6AD050}" srcOrd="6" destOrd="0" presId="urn:microsoft.com/office/officeart/2005/8/layout/lProcess3"/>
    <dgm:cxn modelId="{565F71CC-9EE5-461E-AD22-186AFE8F5D30}" type="presParOf" srcId="{AD5522C0-0B70-4B89-89F0-7A2E5B6AD050}" destId="{70C63BEA-44F0-4284-97FE-9B257ECBD2A6}" srcOrd="0" destOrd="0" presId="urn:microsoft.com/office/officeart/2005/8/layout/lProcess3"/>
    <dgm:cxn modelId="{CD3D0283-1E00-4769-83A8-2ED13ACA6DC9}" type="presParOf" srcId="{87603942-6730-4D5C-B960-EF9A0E5DCE21}" destId="{3EC310B9-B166-4903-BD67-43B162E670C8}" srcOrd="7" destOrd="0" presId="urn:microsoft.com/office/officeart/2005/8/layout/lProcess3"/>
    <dgm:cxn modelId="{757EEF36-DC0A-4A51-98A6-87E4E57D072B}" type="presParOf" srcId="{87603942-6730-4D5C-B960-EF9A0E5DCE21}" destId="{9CCD3B97-1680-4E4B-A6B6-200CD93F195D}" srcOrd="8" destOrd="0" presId="urn:microsoft.com/office/officeart/2005/8/layout/lProcess3"/>
    <dgm:cxn modelId="{380C5A7F-415C-4344-A1C0-090246612844}" type="presParOf" srcId="{9CCD3B97-1680-4E4B-A6B6-200CD93F195D}" destId="{AC32347E-59C5-44D8-AFF3-07BB85B65DF7}" srcOrd="0" destOrd="0" presId="urn:microsoft.com/office/officeart/2005/8/layout/lProcess3"/>
    <dgm:cxn modelId="{A38B7808-03AA-486B-94CD-8C710340EB39}" type="presParOf" srcId="{87603942-6730-4D5C-B960-EF9A0E5DCE21}" destId="{4A3928C2-C47D-4154-B50D-4E8B28E89105}" srcOrd="9" destOrd="0" presId="urn:microsoft.com/office/officeart/2005/8/layout/lProcess3"/>
    <dgm:cxn modelId="{CBE1814E-C496-43BC-BC99-35C126127F8B}" type="presParOf" srcId="{87603942-6730-4D5C-B960-EF9A0E5DCE21}" destId="{DEDB29FC-7F34-4400-AE7B-744E51F9AFE4}" srcOrd="10" destOrd="0" presId="urn:microsoft.com/office/officeart/2005/8/layout/lProcess3"/>
    <dgm:cxn modelId="{98659787-8194-45D5-B291-274C552FB01F}" type="presParOf" srcId="{DEDB29FC-7F34-4400-AE7B-744E51F9AFE4}" destId="{0A01D6CD-A5D4-47BA-B6CD-A64D6F25256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EEA3F28-2703-CA45-80B6-B0719D69EA8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EF21A3-0F1D-C448-878B-9E7031FE04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3F28-2703-CA45-80B6-B0719D69EA8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21A3-0F1D-C448-878B-9E7031FE0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EEA3F28-2703-CA45-80B6-B0719D69EA8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2EF21A3-0F1D-C448-878B-9E7031FE04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3F28-2703-CA45-80B6-B0719D69EA8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EF21A3-0F1D-C448-878B-9E7031FE04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3F28-2703-CA45-80B6-B0719D69EA8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2EF21A3-0F1D-C448-878B-9E7031FE04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EA3F28-2703-CA45-80B6-B0719D69EA8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2EF21A3-0F1D-C448-878B-9E7031FE04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EA3F28-2703-CA45-80B6-B0719D69EA8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2EF21A3-0F1D-C448-878B-9E7031FE04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3F28-2703-CA45-80B6-B0719D69EA8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EF21A3-0F1D-C448-878B-9E7031FE0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3F28-2703-CA45-80B6-B0719D69EA8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EF21A3-0F1D-C448-878B-9E7031FE0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3F28-2703-CA45-80B6-B0719D69EA8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EF21A3-0F1D-C448-878B-9E7031FE041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EEA3F28-2703-CA45-80B6-B0719D69EA8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2EF21A3-0F1D-C448-878B-9E7031FE04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EA3F28-2703-CA45-80B6-B0719D69EA8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EF21A3-0F1D-C448-878B-9E7031FE04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policy.ssa.gov/poms.nsf/lnx/020221003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Introduction to </a:t>
            </a:r>
            <a:br>
              <a:rPr lang="en-US" altLang="en-US" b="1" dirty="0"/>
            </a:br>
            <a:r>
              <a:rPr lang="en-US" altLang="en-US" b="1" dirty="0"/>
              <a:t>Social Security Benefits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217464"/>
            <a:ext cx="6705600" cy="6858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National </a:t>
            </a:r>
            <a:r>
              <a:rPr lang="en-US" altLang="en-US" dirty="0">
                <a:solidFill>
                  <a:schemeClr val="tx1"/>
                </a:solidFill>
              </a:rPr>
              <a:t>Organization of Social Security Claimants’ Representatives (NOSSCR)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41307" y="6208271"/>
            <a:ext cx="2349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Stacy </a:t>
            </a:r>
            <a:r>
              <a:rPr lang="en-US" altLang="en-US" dirty="0" err="1"/>
              <a:t>Braverman</a:t>
            </a:r>
            <a:r>
              <a:rPr lang="en-US" altLang="en-US" dirty="0"/>
              <a:t> Cloyd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809"/>
            <a:ext cx="9166241" cy="170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4 and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257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400" dirty="0"/>
              <a:t>For adults who got through steps 1 and 2, but didn’t meet a listing, the </a:t>
            </a:r>
            <a:r>
              <a:rPr lang="en-US" altLang="en-US" sz="2400" dirty="0" err="1"/>
              <a:t>decisionmaker</a:t>
            </a:r>
            <a:r>
              <a:rPr lang="en-US" altLang="en-US" sz="2400" dirty="0"/>
              <a:t> determines Residual Functional Capacity and uses it to answer two questions:</a:t>
            </a:r>
          </a:p>
          <a:p>
            <a:pPr>
              <a:defRPr/>
            </a:pPr>
            <a:r>
              <a:rPr lang="en-US" altLang="en-US" sz="2400" i="1" dirty="0"/>
              <a:t>Can the claimant go back to past relevant work?</a:t>
            </a:r>
          </a:p>
          <a:p>
            <a:pPr lvl="1">
              <a:defRPr/>
            </a:pPr>
            <a:r>
              <a:rPr lang="en-US" altLang="en-US" sz="2400" dirty="0"/>
              <a:t>Within past 15 years, at SGA level, done long enough to learn how</a:t>
            </a:r>
          </a:p>
          <a:p>
            <a:pPr>
              <a:defRPr/>
            </a:pPr>
            <a:r>
              <a:rPr lang="en-US" altLang="en-US" sz="2400" i="1" dirty="0"/>
              <a:t>If not, is there other work this individual can do?</a:t>
            </a:r>
          </a:p>
          <a:p>
            <a:pPr lvl="1">
              <a:defRPr/>
            </a:pPr>
            <a:r>
              <a:rPr lang="en-US" altLang="en-US" sz="2400" dirty="0"/>
              <a:t>“Grids” using RFC, age, education, and work experience </a:t>
            </a:r>
          </a:p>
          <a:p>
            <a:pPr lvl="1">
              <a:defRPr/>
            </a:pPr>
            <a:r>
              <a:rPr lang="en-US" altLang="en-US" sz="2400" dirty="0"/>
              <a:t>If not found disabled using grids, other exertional and non-</a:t>
            </a:r>
            <a:r>
              <a:rPr lang="en-US" altLang="en-US" sz="2400" dirty="0" err="1"/>
              <a:t>extertional</a:t>
            </a:r>
            <a:r>
              <a:rPr lang="en-US" altLang="en-US" sz="2400" dirty="0"/>
              <a:t> limitations are considered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For kids, the </a:t>
            </a:r>
            <a:r>
              <a:rPr lang="en-US" altLang="en-US" sz="2400" dirty="0" err="1"/>
              <a:t>decisionmaker</a:t>
            </a:r>
            <a:r>
              <a:rPr lang="en-US" altLang="en-US" sz="2400" dirty="0"/>
              <a:t> uses “domains”</a:t>
            </a:r>
          </a:p>
          <a:p>
            <a:pPr lvl="1">
              <a:defRPr/>
            </a:pPr>
            <a:r>
              <a:rPr lang="en-US" altLang="en-US" sz="2000" dirty="0"/>
              <a:t>one extreme or two marked limitations. 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977" y="5047877"/>
            <a:ext cx="3417999" cy="181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697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7" r="2982" b="8463"/>
          <a:stretch>
            <a:fillRect/>
          </a:stretch>
        </p:blipFill>
        <p:spPr bwMode="auto">
          <a:xfrm>
            <a:off x="2438400" y="350946"/>
            <a:ext cx="453707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15938" y="5222875"/>
            <a:ext cx="838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Kind of complicated, right?  Here, take a break and enjoy this picture of my cat.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If you have questions, now is a good time to write them down.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Now let’s talk about how people apply for Social Security disability benefits.</a:t>
            </a:r>
          </a:p>
        </p:txBody>
      </p:sp>
    </p:spTree>
    <p:extLst>
      <p:ext uri="{BB962C8B-B14F-4D97-AF65-F5344CB8AC3E}">
        <p14:creationId xmlns:p14="http://schemas.microsoft.com/office/powerpoint/2010/main" val="1214551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and Reconsideration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6825803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Decisions can take several months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/>
              <a:t>Several ways for SSDI, only in person for SSI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/>
              <a:t>Often a good idea to apply for SSI </a:t>
            </a:r>
            <a:r>
              <a:rPr lang="en-US" sz="3200" u="sng" dirty="0"/>
              <a:t>and</a:t>
            </a:r>
            <a:r>
              <a:rPr lang="en-US" sz="3200" dirty="0"/>
              <a:t> SSDI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/>
              <a:t>Claimants and representatives can use this time to submit medical records and other evidence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/>
              <a:t>SSA contracts with state agencies to make decisions at these stages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About 2/3 get denied at these stages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/>
              <a:t>This doesn’t always mean they have bad cases 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/>
              <a:t>60 (+5) days to appeal but good cause extensions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/>
              <a:t>Online or paper appeals allowed</a:t>
            </a:r>
          </a:p>
          <a:p>
            <a:pPr>
              <a:defRPr/>
            </a:pPr>
            <a:r>
              <a:rPr lang="en-US" sz="3200" dirty="0"/>
              <a:t>10 states don’t have reconsideration: AL, AK, CA (parts of LA only), CO, LA, MI, MO, NH, NY, PA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419600" y="1574800"/>
          <a:ext cx="7010400" cy="513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7995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3030" y="1690352"/>
            <a:ext cx="7220583" cy="4495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3200" dirty="0"/>
              <a:t>Online hearing requests are possible in most cases</a:t>
            </a:r>
          </a:p>
          <a:p>
            <a:pPr>
              <a:defRPr/>
            </a:pPr>
            <a:r>
              <a:rPr lang="en-US" sz="3200" dirty="0"/>
              <a:t>Average 579 days from hearing request to decision</a:t>
            </a:r>
          </a:p>
          <a:p>
            <a:pPr>
              <a:defRPr/>
            </a:pPr>
            <a:r>
              <a:rPr lang="en-US" sz="3200" dirty="0"/>
              <a:t>Critical case “flag” available for TERI, 100% VA rating, wounded warrior, potentially violent, dire need</a:t>
            </a:r>
          </a:p>
          <a:p>
            <a:pPr>
              <a:defRPr/>
            </a:pPr>
            <a:r>
              <a:rPr lang="en-US" sz="3200" dirty="0"/>
              <a:t>Video hearings but allowed to opt-out </a:t>
            </a:r>
          </a:p>
          <a:p>
            <a:pPr>
              <a:defRPr/>
            </a:pPr>
            <a:r>
              <a:rPr lang="en-US" sz="3200" dirty="0"/>
              <a:t>First time you may get to talk to a </a:t>
            </a:r>
            <a:r>
              <a:rPr lang="en-US" sz="3200" dirty="0" err="1"/>
              <a:t>decisionmaker</a:t>
            </a:r>
            <a:endParaRPr lang="en-US" sz="3200" dirty="0"/>
          </a:p>
          <a:p>
            <a:pPr>
              <a:defRPr/>
            </a:pPr>
            <a:r>
              <a:rPr lang="en-US" sz="3200" dirty="0" err="1"/>
              <a:t>Nonadversarial</a:t>
            </a:r>
            <a:r>
              <a:rPr lang="en-US" sz="3200" dirty="0"/>
              <a:t> hearings, last about 20-90 minutes</a:t>
            </a:r>
          </a:p>
          <a:p>
            <a:pPr>
              <a:defRPr/>
            </a:pPr>
            <a:r>
              <a:rPr lang="en-US" sz="3200" dirty="0"/>
              <a:t>Who’s there: Administrative Law Judge, medical and/or vocational expert, hearing recorder</a:t>
            </a:r>
          </a:p>
          <a:p>
            <a:pPr>
              <a:defRPr/>
            </a:pPr>
            <a:r>
              <a:rPr lang="en-US" sz="3200" dirty="0"/>
              <a:t>Rare to get a decision at the hearing</a:t>
            </a:r>
          </a:p>
          <a:p>
            <a:pPr>
              <a:defRPr/>
            </a:pPr>
            <a:r>
              <a:rPr lang="en-US" sz="3200" dirty="0"/>
              <a:t>In 2015, 45% allowed, 18% dismissed, 37% denied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2000" y="1574800"/>
          <a:ext cx="7010400" cy="513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3702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Appeals Council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0371" y="1600200"/>
            <a:ext cx="6882857" cy="4495800"/>
          </a:xfrm>
        </p:spPr>
        <p:txBody>
          <a:bodyPr/>
          <a:lstStyle/>
          <a:p>
            <a:r>
              <a:rPr lang="en-US" altLang="en-US" dirty="0"/>
              <a:t>Takes years</a:t>
            </a:r>
          </a:p>
          <a:p>
            <a:r>
              <a:rPr lang="en-US" altLang="en-US" dirty="0"/>
              <a:t>Often must decide between Appeals Council and new application; possible to reapply while in federal court</a:t>
            </a:r>
          </a:p>
          <a:p>
            <a:r>
              <a:rPr lang="en-US" altLang="en-US" dirty="0"/>
              <a:t>In 2015, 1% allowed and 13% remanded by Appeals Council</a:t>
            </a:r>
          </a:p>
          <a:p>
            <a:r>
              <a:rPr lang="en-US" altLang="en-US" dirty="0"/>
              <a:t>2% allowed and 45% remanded by federal court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69628601"/>
              </p:ext>
            </p:extLst>
          </p:nvPr>
        </p:nvGraphicFramePr>
        <p:xfrm>
          <a:off x="4583807" y="1574800"/>
          <a:ext cx="7010400" cy="513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9234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I Get a Representative?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NOSSCR lawyer referral service: 1-800-431-2804</a:t>
            </a:r>
          </a:p>
          <a:p>
            <a:r>
              <a:rPr lang="en-US" altLang="en-US" dirty="0"/>
              <a:t>Representatives can help collect medical records and other evidence, write briefs and motions, question you and experts, counsel you after decision</a:t>
            </a:r>
          </a:p>
          <a:p>
            <a:r>
              <a:rPr lang="en-US" altLang="en-US" dirty="0"/>
              <a:t>Lawyer or </a:t>
            </a:r>
            <a:r>
              <a:rPr lang="en-US" altLang="en-US" dirty="0" err="1"/>
              <a:t>nonlawyer</a:t>
            </a:r>
            <a:r>
              <a:rPr lang="en-US" altLang="en-US" dirty="0"/>
              <a:t>?</a:t>
            </a:r>
          </a:p>
          <a:p>
            <a:r>
              <a:rPr lang="en-US" altLang="en-US" dirty="0"/>
              <a:t>Fees: in most cases, 25% of back benefits up to a limit of $6000, but it’s important to understand the agreement for your case</a:t>
            </a:r>
          </a:p>
          <a:p>
            <a:r>
              <a:rPr lang="en-US" altLang="en-US" dirty="0"/>
              <a:t>Pick someone who makes you feel comfortable</a:t>
            </a:r>
          </a:p>
        </p:txBody>
      </p:sp>
    </p:spTree>
    <p:extLst>
      <p:ext uri="{BB962C8B-B14F-4D97-AF65-F5344CB8AC3E}">
        <p14:creationId xmlns:p14="http://schemas.microsoft.com/office/powerpoint/2010/main" val="2792967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</a:t>
            </a:r>
            <a:r>
              <a:rPr lang="en-US" dirty="0"/>
              <a:t>q</a:t>
            </a:r>
            <a:r>
              <a:rPr lang="en-US" dirty="0" smtClean="0"/>
              <a:t>uestions? Write them down now.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 b="16667"/>
          <a:stretch>
            <a:fillRect/>
          </a:stretch>
        </p:blipFill>
        <p:spPr bwMode="auto">
          <a:xfrm>
            <a:off x="1143000" y="18288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793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Post-Eligibility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44958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You got benefits! Great! 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But you’ve still got stuff to think about.</a:t>
            </a:r>
          </a:p>
          <a:p>
            <a:pPr lvl="1"/>
            <a:r>
              <a:rPr lang="en-US" altLang="en-US" dirty="0"/>
              <a:t>What does SSA need to know?</a:t>
            </a:r>
          </a:p>
          <a:p>
            <a:pPr lvl="1"/>
            <a:r>
              <a:rPr lang="en-US" altLang="en-US" dirty="0"/>
              <a:t>Who will manage your money?</a:t>
            </a:r>
          </a:p>
          <a:p>
            <a:pPr lvl="1"/>
            <a:r>
              <a:rPr lang="en-US" altLang="en-US" dirty="0"/>
              <a:t>How should you save or spend?</a:t>
            </a:r>
          </a:p>
          <a:p>
            <a:pPr lvl="1"/>
            <a:r>
              <a:rPr lang="en-US" altLang="en-US" dirty="0"/>
              <a:t>Do you owe taxes on benefits?</a:t>
            </a:r>
          </a:p>
        </p:txBody>
      </p:sp>
      <p:pic>
        <p:nvPicPr>
          <p:cNvPr id="4" name="Picture 3" descr="C:\Users\scloyd\AppData\Local\Microsoft\Windows\Temporary Internet Files\Content.IE5\IZOKZGCA\MP9004311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1223"/>
            <a:ext cx="3342069" cy="334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scloyd\AppData\Local\Microsoft\Windows\Temporary Internet Files\Content.IE5\NQFO01F5\MP90017884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66" y="3986726"/>
            <a:ext cx="4178125" cy="278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897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Overpayment?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8789" y="1600200"/>
            <a:ext cx="9015211" cy="509681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Someone received more benefits than SSA now thinks s/he was eligible for</a:t>
            </a:r>
            <a:endParaRPr lang="en-US" b="1" dirty="0"/>
          </a:p>
          <a:p>
            <a:pPr>
              <a:defRPr/>
            </a:pPr>
            <a:r>
              <a:rPr lang="en-US" b="1" dirty="0"/>
              <a:t>Common causes:</a:t>
            </a:r>
          </a:p>
          <a:p>
            <a:pPr lvl="1">
              <a:defRPr/>
            </a:pPr>
            <a:r>
              <a:rPr lang="en-US" sz="3000" b="1" dirty="0"/>
              <a:t>Work </a:t>
            </a:r>
            <a:r>
              <a:rPr lang="en-US" sz="3000" dirty="0"/>
              <a:t>(SSI and SSDI handle it differently)</a:t>
            </a:r>
            <a:endParaRPr lang="en-US" sz="3000" b="1" dirty="0"/>
          </a:p>
          <a:p>
            <a:pPr lvl="1">
              <a:defRPr/>
            </a:pPr>
            <a:r>
              <a:rPr lang="en-US" dirty="0"/>
              <a:t>Excess assets/unearned income/ISM in SSI cases</a:t>
            </a:r>
          </a:p>
          <a:p>
            <a:pPr lvl="1">
              <a:defRPr/>
            </a:pPr>
            <a:r>
              <a:rPr lang="en-US" dirty="0"/>
              <a:t>Being out of the US for more than 30 consecutive days</a:t>
            </a:r>
          </a:p>
          <a:p>
            <a:pPr lvl="1">
              <a:defRPr/>
            </a:pPr>
            <a:r>
              <a:rPr lang="en-US" dirty="0"/>
              <a:t>Extended </a:t>
            </a:r>
            <a:r>
              <a:rPr lang="en-US" dirty="0" smtClean="0"/>
              <a:t>hospitalization (not always cause for benefit cut)</a:t>
            </a:r>
            <a:endParaRPr lang="en-US" dirty="0"/>
          </a:p>
          <a:p>
            <a:pPr lvl="1">
              <a:defRPr/>
            </a:pPr>
            <a:r>
              <a:rPr lang="en-US" dirty="0"/>
              <a:t>Period of incarceration/ fleeing felon</a:t>
            </a:r>
          </a:p>
          <a:p>
            <a:pPr lvl="1">
              <a:defRPr/>
            </a:pPr>
            <a:r>
              <a:rPr lang="en-US" dirty="0"/>
              <a:t>Disability cessation</a:t>
            </a:r>
          </a:p>
          <a:p>
            <a:pPr lvl="1">
              <a:defRPr/>
            </a:pPr>
            <a:r>
              <a:rPr lang="en-US" dirty="0"/>
              <a:t>Change in marital status (deeming income from wife to husband or parent to child)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00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Overpayment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67436" y="1600201"/>
            <a:ext cx="7276563" cy="5257800"/>
          </a:xfrm>
        </p:spPr>
        <p:txBody>
          <a:bodyPr>
            <a:normAutofit fontScale="92500" lnSpcReduction="20000"/>
          </a:bodyPr>
          <a:lstStyle/>
          <a:p>
            <a:endParaRPr lang="en-US" altLang="en-US" b="1" dirty="0"/>
          </a:p>
          <a:p>
            <a:r>
              <a:rPr lang="en-US" altLang="en-US" b="1" dirty="0"/>
              <a:t>Pay it</a:t>
            </a:r>
          </a:p>
          <a:p>
            <a:pPr lvl="1"/>
            <a:r>
              <a:rPr lang="en-US" altLang="en-US" sz="2000" dirty="0"/>
              <a:t>SSI recoupment: 10% of maximum benefit ($73)</a:t>
            </a:r>
          </a:p>
          <a:p>
            <a:pPr lvl="1"/>
            <a:r>
              <a:rPr lang="en-US" altLang="en-US" sz="2000" dirty="0"/>
              <a:t>$10/month repayment allowed if requested by full LIS, TANF, etc. recipient: </a:t>
            </a:r>
            <a:r>
              <a:rPr lang="en-US" altLang="en-US" sz="2000" dirty="0">
                <a:hlinkClick r:id="rId2"/>
              </a:rPr>
              <a:t>http://policy.ssa.gov/poms.nsf/lnx/0202210030</a:t>
            </a:r>
            <a:endParaRPr lang="en-US" altLang="en-US" sz="2000" dirty="0"/>
          </a:p>
          <a:p>
            <a:r>
              <a:rPr lang="en-US" altLang="en-US" b="1" dirty="0"/>
              <a:t>Appeal</a:t>
            </a:r>
          </a:p>
          <a:p>
            <a:pPr lvl="1"/>
            <a:r>
              <a:rPr lang="en-US" altLang="en-US" sz="2000" b="1" dirty="0"/>
              <a:t>Request reconsideration</a:t>
            </a:r>
            <a:r>
              <a:rPr lang="en-US" altLang="en-US" sz="2000" dirty="0"/>
              <a:t> of the amount or existence of the overpayment</a:t>
            </a:r>
          </a:p>
          <a:p>
            <a:pPr lvl="1"/>
            <a:r>
              <a:rPr lang="en-US" altLang="en-US" sz="2000" dirty="0"/>
              <a:t>Follow deadlines to keep benefits pending and preserve appeal rights.</a:t>
            </a:r>
          </a:p>
          <a:p>
            <a:r>
              <a:rPr lang="en-US" altLang="en-US" dirty="0"/>
              <a:t>Request </a:t>
            </a:r>
            <a:r>
              <a:rPr lang="en-US" altLang="en-US" b="1" dirty="0"/>
              <a:t>Waiver</a:t>
            </a:r>
            <a:r>
              <a:rPr lang="en-US" altLang="en-US" dirty="0"/>
              <a:t> of the Overpayment</a:t>
            </a:r>
          </a:p>
          <a:p>
            <a:pPr lvl="1"/>
            <a:r>
              <a:rPr lang="en-US" altLang="en-US" sz="2000" dirty="0"/>
              <a:t>The overpayment does exist, but</a:t>
            </a:r>
          </a:p>
          <a:p>
            <a:pPr lvl="2"/>
            <a:r>
              <a:rPr lang="en-US" altLang="en-US" sz="2000" dirty="0"/>
              <a:t>It’s not the beneficiary’s fault, and</a:t>
            </a:r>
          </a:p>
          <a:p>
            <a:pPr lvl="2"/>
            <a:r>
              <a:rPr lang="en-US" altLang="en-US" sz="2000" dirty="0"/>
              <a:t>The beneficiary can’t afford to repay the overpayment the way SSA wants.</a:t>
            </a:r>
          </a:p>
          <a:p>
            <a:pPr lvl="2"/>
            <a:r>
              <a:rPr lang="en-US" altLang="en-US" sz="2000" dirty="0"/>
              <a:t>Admin waiver for OPs $1000 or less, unless “indication of fault”</a:t>
            </a:r>
          </a:p>
          <a:p>
            <a:endParaRPr lang="en-US" altLang="en-US" dirty="0"/>
          </a:p>
        </p:txBody>
      </p:sp>
      <p:pic>
        <p:nvPicPr>
          <p:cNvPr id="4" name="Picture 5" descr="C:\Users\SCloyd\AppData\Local\Microsoft\Windows\Temporary Internet Files\Content.IE5\242AB3NJ\MC90043163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18" y="181055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Users\SCloyd\AppData\Local\Microsoft\Windows\Temporary Internet Files\Content.IE5\242AB3NJ\MC90029220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18" y="5226454"/>
            <a:ext cx="1824038" cy="1530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11125" y="3379788"/>
            <a:ext cx="1814513" cy="1473200"/>
            <a:chOff x="70" y="2129"/>
            <a:chExt cx="1143" cy="928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70" y="2129"/>
              <a:ext cx="1143" cy="92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653" y="2858"/>
              <a:ext cx="469" cy="199"/>
            </a:xfrm>
            <a:custGeom>
              <a:avLst/>
              <a:gdLst>
                <a:gd name="T0" fmla="*/ 894 w 937"/>
                <a:gd name="T1" fmla="*/ 195 h 399"/>
                <a:gd name="T2" fmla="*/ 860 w 937"/>
                <a:gd name="T3" fmla="*/ 127 h 399"/>
                <a:gd name="T4" fmla="*/ 864 w 937"/>
                <a:gd name="T5" fmla="*/ 114 h 399"/>
                <a:gd name="T6" fmla="*/ 858 w 937"/>
                <a:gd name="T7" fmla="*/ 90 h 399"/>
                <a:gd name="T8" fmla="*/ 825 w 937"/>
                <a:gd name="T9" fmla="*/ 62 h 399"/>
                <a:gd name="T10" fmla="*/ 769 w 937"/>
                <a:gd name="T11" fmla="*/ 38 h 399"/>
                <a:gd name="T12" fmla="*/ 724 w 937"/>
                <a:gd name="T13" fmla="*/ 27 h 399"/>
                <a:gd name="T14" fmla="*/ 673 w 937"/>
                <a:gd name="T15" fmla="*/ 16 h 399"/>
                <a:gd name="T16" fmla="*/ 617 w 937"/>
                <a:gd name="T17" fmla="*/ 8 h 399"/>
                <a:gd name="T18" fmla="*/ 556 w 937"/>
                <a:gd name="T19" fmla="*/ 2 h 399"/>
                <a:gd name="T20" fmla="*/ 490 w 937"/>
                <a:gd name="T21" fmla="*/ 0 h 399"/>
                <a:gd name="T22" fmla="*/ 388 w 937"/>
                <a:gd name="T23" fmla="*/ 2 h 399"/>
                <a:gd name="T24" fmla="*/ 278 w 937"/>
                <a:gd name="T25" fmla="*/ 14 h 399"/>
                <a:gd name="T26" fmla="*/ 187 w 937"/>
                <a:gd name="T27" fmla="*/ 32 h 399"/>
                <a:gd name="T28" fmla="*/ 119 w 937"/>
                <a:gd name="T29" fmla="*/ 58 h 399"/>
                <a:gd name="T30" fmla="*/ 79 w 937"/>
                <a:gd name="T31" fmla="*/ 88 h 399"/>
                <a:gd name="T32" fmla="*/ 71 w 937"/>
                <a:gd name="T33" fmla="*/ 114 h 399"/>
                <a:gd name="T34" fmla="*/ 77 w 937"/>
                <a:gd name="T35" fmla="*/ 128 h 399"/>
                <a:gd name="T36" fmla="*/ 41 w 937"/>
                <a:gd name="T37" fmla="*/ 196 h 399"/>
                <a:gd name="T38" fmla="*/ 32 w 937"/>
                <a:gd name="T39" fmla="*/ 202 h 399"/>
                <a:gd name="T40" fmla="*/ 11 w 937"/>
                <a:gd name="T41" fmla="*/ 225 h 399"/>
                <a:gd name="T42" fmla="*/ 1 w 937"/>
                <a:gd name="T43" fmla="*/ 253 h 399"/>
                <a:gd name="T44" fmla="*/ 3 w 937"/>
                <a:gd name="T45" fmla="*/ 280 h 399"/>
                <a:gd name="T46" fmla="*/ 17 w 937"/>
                <a:gd name="T47" fmla="*/ 306 h 399"/>
                <a:gd name="T48" fmla="*/ 39 w 937"/>
                <a:gd name="T49" fmla="*/ 324 h 399"/>
                <a:gd name="T50" fmla="*/ 80 w 937"/>
                <a:gd name="T51" fmla="*/ 346 h 399"/>
                <a:gd name="T52" fmla="*/ 140 w 937"/>
                <a:gd name="T53" fmla="*/ 366 h 399"/>
                <a:gd name="T54" fmla="*/ 203 w 937"/>
                <a:gd name="T55" fmla="*/ 378 h 399"/>
                <a:gd name="T56" fmla="*/ 250 w 937"/>
                <a:gd name="T57" fmla="*/ 386 h 399"/>
                <a:gd name="T58" fmla="*/ 300 w 937"/>
                <a:gd name="T59" fmla="*/ 392 h 399"/>
                <a:gd name="T60" fmla="*/ 353 w 937"/>
                <a:gd name="T61" fmla="*/ 396 h 399"/>
                <a:gd name="T62" fmla="*/ 410 w 937"/>
                <a:gd name="T63" fmla="*/ 398 h 399"/>
                <a:gd name="T64" fmla="*/ 468 w 937"/>
                <a:gd name="T65" fmla="*/ 399 h 399"/>
                <a:gd name="T66" fmla="*/ 577 w 937"/>
                <a:gd name="T67" fmla="*/ 396 h 399"/>
                <a:gd name="T68" fmla="*/ 676 w 937"/>
                <a:gd name="T69" fmla="*/ 386 h 399"/>
                <a:gd name="T70" fmla="*/ 762 w 937"/>
                <a:gd name="T71" fmla="*/ 372 h 399"/>
                <a:gd name="T72" fmla="*/ 833 w 937"/>
                <a:gd name="T73" fmla="*/ 354 h 399"/>
                <a:gd name="T74" fmla="*/ 885 w 937"/>
                <a:gd name="T75" fmla="*/ 332 h 399"/>
                <a:gd name="T76" fmla="*/ 913 w 937"/>
                <a:gd name="T77" fmla="*/ 313 h 399"/>
                <a:gd name="T78" fmla="*/ 930 w 937"/>
                <a:gd name="T79" fmla="*/ 288 h 399"/>
                <a:gd name="T80" fmla="*/ 937 w 937"/>
                <a:gd name="T81" fmla="*/ 262 h 399"/>
                <a:gd name="T82" fmla="*/ 930 w 937"/>
                <a:gd name="T83" fmla="*/ 234 h 399"/>
                <a:gd name="T84" fmla="*/ 913 w 937"/>
                <a:gd name="T85" fmla="*/ 20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7" h="399">
                  <a:moveTo>
                    <a:pt x="897" y="196"/>
                  </a:moveTo>
                  <a:lnTo>
                    <a:pt x="896" y="195"/>
                  </a:lnTo>
                  <a:lnTo>
                    <a:pt x="894" y="195"/>
                  </a:lnTo>
                  <a:lnTo>
                    <a:pt x="893" y="195"/>
                  </a:lnTo>
                  <a:lnTo>
                    <a:pt x="892" y="194"/>
                  </a:lnTo>
                  <a:lnTo>
                    <a:pt x="860" y="127"/>
                  </a:lnTo>
                  <a:lnTo>
                    <a:pt x="861" y="122"/>
                  </a:lnTo>
                  <a:lnTo>
                    <a:pt x="863" y="118"/>
                  </a:lnTo>
                  <a:lnTo>
                    <a:pt x="864" y="114"/>
                  </a:lnTo>
                  <a:lnTo>
                    <a:pt x="864" y="110"/>
                  </a:lnTo>
                  <a:lnTo>
                    <a:pt x="863" y="99"/>
                  </a:lnTo>
                  <a:lnTo>
                    <a:pt x="858" y="90"/>
                  </a:lnTo>
                  <a:lnTo>
                    <a:pt x="850" y="80"/>
                  </a:lnTo>
                  <a:lnTo>
                    <a:pt x="839" y="70"/>
                  </a:lnTo>
                  <a:lnTo>
                    <a:pt x="825" y="62"/>
                  </a:lnTo>
                  <a:lnTo>
                    <a:pt x="808" y="53"/>
                  </a:lnTo>
                  <a:lnTo>
                    <a:pt x="790" y="46"/>
                  </a:lnTo>
                  <a:lnTo>
                    <a:pt x="769" y="38"/>
                  </a:lnTo>
                  <a:lnTo>
                    <a:pt x="755" y="34"/>
                  </a:lnTo>
                  <a:lnTo>
                    <a:pt x="740" y="30"/>
                  </a:lnTo>
                  <a:lnTo>
                    <a:pt x="724" y="27"/>
                  </a:lnTo>
                  <a:lnTo>
                    <a:pt x="708" y="22"/>
                  </a:lnTo>
                  <a:lnTo>
                    <a:pt x="691" y="19"/>
                  </a:lnTo>
                  <a:lnTo>
                    <a:pt x="673" y="16"/>
                  </a:lnTo>
                  <a:lnTo>
                    <a:pt x="655" y="13"/>
                  </a:lnTo>
                  <a:lnTo>
                    <a:pt x="636" y="11"/>
                  </a:lnTo>
                  <a:lnTo>
                    <a:pt x="617" y="8"/>
                  </a:lnTo>
                  <a:lnTo>
                    <a:pt x="596" y="6"/>
                  </a:lnTo>
                  <a:lnTo>
                    <a:pt x="577" y="5"/>
                  </a:lnTo>
                  <a:lnTo>
                    <a:pt x="556" y="2"/>
                  </a:lnTo>
                  <a:lnTo>
                    <a:pt x="534" y="1"/>
                  </a:lnTo>
                  <a:lnTo>
                    <a:pt x="512" y="1"/>
                  </a:lnTo>
                  <a:lnTo>
                    <a:pt x="490" y="0"/>
                  </a:lnTo>
                  <a:lnTo>
                    <a:pt x="468" y="0"/>
                  </a:lnTo>
                  <a:lnTo>
                    <a:pt x="428" y="0"/>
                  </a:lnTo>
                  <a:lnTo>
                    <a:pt x="388" y="2"/>
                  </a:lnTo>
                  <a:lnTo>
                    <a:pt x="350" y="5"/>
                  </a:lnTo>
                  <a:lnTo>
                    <a:pt x="314" y="9"/>
                  </a:lnTo>
                  <a:lnTo>
                    <a:pt x="278" y="14"/>
                  </a:lnTo>
                  <a:lnTo>
                    <a:pt x="246" y="19"/>
                  </a:lnTo>
                  <a:lnTo>
                    <a:pt x="215" y="25"/>
                  </a:lnTo>
                  <a:lnTo>
                    <a:pt x="187" y="32"/>
                  </a:lnTo>
                  <a:lnTo>
                    <a:pt x="162" y="40"/>
                  </a:lnTo>
                  <a:lnTo>
                    <a:pt x="139" y="49"/>
                  </a:lnTo>
                  <a:lnTo>
                    <a:pt x="119" y="58"/>
                  </a:lnTo>
                  <a:lnTo>
                    <a:pt x="102" y="67"/>
                  </a:lnTo>
                  <a:lnTo>
                    <a:pt x="88" y="77"/>
                  </a:lnTo>
                  <a:lnTo>
                    <a:pt x="79" y="88"/>
                  </a:lnTo>
                  <a:lnTo>
                    <a:pt x="73" y="98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72" y="119"/>
                  </a:lnTo>
                  <a:lnTo>
                    <a:pt x="74" y="123"/>
                  </a:lnTo>
                  <a:lnTo>
                    <a:pt x="77" y="128"/>
                  </a:lnTo>
                  <a:lnTo>
                    <a:pt x="41" y="196"/>
                  </a:lnTo>
                  <a:lnTo>
                    <a:pt x="41" y="196"/>
                  </a:lnTo>
                  <a:lnTo>
                    <a:pt x="41" y="196"/>
                  </a:lnTo>
                  <a:lnTo>
                    <a:pt x="41" y="196"/>
                  </a:lnTo>
                  <a:lnTo>
                    <a:pt x="40" y="196"/>
                  </a:lnTo>
                  <a:lnTo>
                    <a:pt x="32" y="202"/>
                  </a:lnTo>
                  <a:lnTo>
                    <a:pt x="24" y="209"/>
                  </a:lnTo>
                  <a:lnTo>
                    <a:pt x="17" y="217"/>
                  </a:lnTo>
                  <a:lnTo>
                    <a:pt x="11" y="225"/>
                  </a:lnTo>
                  <a:lnTo>
                    <a:pt x="7" y="234"/>
                  </a:lnTo>
                  <a:lnTo>
                    <a:pt x="3" y="243"/>
                  </a:lnTo>
                  <a:lnTo>
                    <a:pt x="1" y="253"/>
                  </a:lnTo>
                  <a:lnTo>
                    <a:pt x="0" y="262"/>
                  </a:lnTo>
                  <a:lnTo>
                    <a:pt x="1" y="271"/>
                  </a:lnTo>
                  <a:lnTo>
                    <a:pt x="3" y="280"/>
                  </a:lnTo>
                  <a:lnTo>
                    <a:pt x="7" y="288"/>
                  </a:lnTo>
                  <a:lnTo>
                    <a:pt x="11" y="298"/>
                  </a:lnTo>
                  <a:lnTo>
                    <a:pt x="17" y="306"/>
                  </a:lnTo>
                  <a:lnTo>
                    <a:pt x="24" y="313"/>
                  </a:lnTo>
                  <a:lnTo>
                    <a:pt x="31" y="318"/>
                  </a:lnTo>
                  <a:lnTo>
                    <a:pt x="39" y="324"/>
                  </a:lnTo>
                  <a:lnTo>
                    <a:pt x="50" y="332"/>
                  </a:lnTo>
                  <a:lnTo>
                    <a:pt x="64" y="339"/>
                  </a:lnTo>
                  <a:lnTo>
                    <a:pt x="80" y="346"/>
                  </a:lnTo>
                  <a:lnTo>
                    <a:pt x="99" y="353"/>
                  </a:lnTo>
                  <a:lnTo>
                    <a:pt x="118" y="360"/>
                  </a:lnTo>
                  <a:lnTo>
                    <a:pt x="140" y="366"/>
                  </a:lnTo>
                  <a:lnTo>
                    <a:pt x="163" y="371"/>
                  </a:lnTo>
                  <a:lnTo>
                    <a:pt x="188" y="376"/>
                  </a:lnTo>
                  <a:lnTo>
                    <a:pt x="203" y="378"/>
                  </a:lnTo>
                  <a:lnTo>
                    <a:pt x="218" y="382"/>
                  </a:lnTo>
                  <a:lnTo>
                    <a:pt x="233" y="384"/>
                  </a:lnTo>
                  <a:lnTo>
                    <a:pt x="250" y="386"/>
                  </a:lnTo>
                  <a:lnTo>
                    <a:pt x="266" y="387"/>
                  </a:lnTo>
                  <a:lnTo>
                    <a:pt x="283" y="390"/>
                  </a:lnTo>
                  <a:lnTo>
                    <a:pt x="300" y="392"/>
                  </a:lnTo>
                  <a:lnTo>
                    <a:pt x="317" y="393"/>
                  </a:lnTo>
                  <a:lnTo>
                    <a:pt x="335" y="394"/>
                  </a:lnTo>
                  <a:lnTo>
                    <a:pt x="353" y="396"/>
                  </a:lnTo>
                  <a:lnTo>
                    <a:pt x="372" y="397"/>
                  </a:lnTo>
                  <a:lnTo>
                    <a:pt x="391" y="398"/>
                  </a:lnTo>
                  <a:lnTo>
                    <a:pt x="410" y="398"/>
                  </a:lnTo>
                  <a:lnTo>
                    <a:pt x="429" y="399"/>
                  </a:lnTo>
                  <a:lnTo>
                    <a:pt x="449" y="399"/>
                  </a:lnTo>
                  <a:lnTo>
                    <a:pt x="468" y="399"/>
                  </a:lnTo>
                  <a:lnTo>
                    <a:pt x="505" y="399"/>
                  </a:lnTo>
                  <a:lnTo>
                    <a:pt x="542" y="398"/>
                  </a:lnTo>
                  <a:lnTo>
                    <a:pt x="577" y="396"/>
                  </a:lnTo>
                  <a:lnTo>
                    <a:pt x="611" y="393"/>
                  </a:lnTo>
                  <a:lnTo>
                    <a:pt x="643" y="391"/>
                  </a:lnTo>
                  <a:lnTo>
                    <a:pt x="676" y="386"/>
                  </a:lnTo>
                  <a:lnTo>
                    <a:pt x="706" y="383"/>
                  </a:lnTo>
                  <a:lnTo>
                    <a:pt x="736" y="378"/>
                  </a:lnTo>
                  <a:lnTo>
                    <a:pt x="762" y="372"/>
                  </a:lnTo>
                  <a:lnTo>
                    <a:pt x="787" y="367"/>
                  </a:lnTo>
                  <a:lnTo>
                    <a:pt x="812" y="361"/>
                  </a:lnTo>
                  <a:lnTo>
                    <a:pt x="833" y="354"/>
                  </a:lnTo>
                  <a:lnTo>
                    <a:pt x="853" y="347"/>
                  </a:lnTo>
                  <a:lnTo>
                    <a:pt x="870" y="340"/>
                  </a:lnTo>
                  <a:lnTo>
                    <a:pt x="885" y="332"/>
                  </a:lnTo>
                  <a:lnTo>
                    <a:pt x="898" y="324"/>
                  </a:lnTo>
                  <a:lnTo>
                    <a:pt x="906" y="318"/>
                  </a:lnTo>
                  <a:lnTo>
                    <a:pt x="913" y="313"/>
                  </a:lnTo>
                  <a:lnTo>
                    <a:pt x="920" y="306"/>
                  </a:lnTo>
                  <a:lnTo>
                    <a:pt x="926" y="298"/>
                  </a:lnTo>
                  <a:lnTo>
                    <a:pt x="930" y="288"/>
                  </a:lnTo>
                  <a:lnTo>
                    <a:pt x="934" y="280"/>
                  </a:lnTo>
                  <a:lnTo>
                    <a:pt x="936" y="271"/>
                  </a:lnTo>
                  <a:lnTo>
                    <a:pt x="937" y="262"/>
                  </a:lnTo>
                  <a:lnTo>
                    <a:pt x="936" y="253"/>
                  </a:lnTo>
                  <a:lnTo>
                    <a:pt x="934" y="243"/>
                  </a:lnTo>
                  <a:lnTo>
                    <a:pt x="930" y="234"/>
                  </a:lnTo>
                  <a:lnTo>
                    <a:pt x="926" y="225"/>
                  </a:lnTo>
                  <a:lnTo>
                    <a:pt x="920" y="217"/>
                  </a:lnTo>
                  <a:lnTo>
                    <a:pt x="913" y="209"/>
                  </a:lnTo>
                  <a:lnTo>
                    <a:pt x="905" y="202"/>
                  </a:lnTo>
                  <a:lnTo>
                    <a:pt x="897" y="196"/>
                  </a:lnTo>
                  <a:close/>
                </a:path>
              </a:pathLst>
            </a:custGeom>
            <a:solidFill>
              <a:srgbClr val="DD9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70" y="2129"/>
              <a:ext cx="946" cy="635"/>
            </a:xfrm>
            <a:custGeom>
              <a:avLst/>
              <a:gdLst>
                <a:gd name="T0" fmla="*/ 1856 w 1892"/>
                <a:gd name="T1" fmla="*/ 876 h 1269"/>
                <a:gd name="T2" fmla="*/ 1742 w 1892"/>
                <a:gd name="T3" fmla="*/ 673 h 1269"/>
                <a:gd name="T4" fmla="*/ 1737 w 1892"/>
                <a:gd name="T5" fmla="*/ 610 h 1269"/>
                <a:gd name="T6" fmla="*/ 1627 w 1892"/>
                <a:gd name="T7" fmla="*/ 383 h 1269"/>
                <a:gd name="T8" fmla="*/ 1612 w 1892"/>
                <a:gd name="T9" fmla="*/ 327 h 1269"/>
                <a:gd name="T10" fmla="*/ 1497 w 1892"/>
                <a:gd name="T11" fmla="*/ 99 h 1269"/>
                <a:gd name="T12" fmla="*/ 1512 w 1892"/>
                <a:gd name="T13" fmla="*/ 76 h 1269"/>
                <a:gd name="T14" fmla="*/ 1495 w 1892"/>
                <a:gd name="T15" fmla="*/ 12 h 1269"/>
                <a:gd name="T16" fmla="*/ 1457 w 1892"/>
                <a:gd name="T17" fmla="*/ 1 h 1269"/>
                <a:gd name="T18" fmla="*/ 1413 w 1892"/>
                <a:gd name="T19" fmla="*/ 3 h 1269"/>
                <a:gd name="T20" fmla="*/ 1328 w 1892"/>
                <a:gd name="T21" fmla="*/ 22 h 1269"/>
                <a:gd name="T22" fmla="*/ 1223 w 1892"/>
                <a:gd name="T23" fmla="*/ 58 h 1269"/>
                <a:gd name="T24" fmla="*/ 1171 w 1892"/>
                <a:gd name="T25" fmla="*/ 78 h 1269"/>
                <a:gd name="T26" fmla="*/ 1088 w 1892"/>
                <a:gd name="T27" fmla="*/ 116 h 1269"/>
                <a:gd name="T28" fmla="*/ 962 w 1892"/>
                <a:gd name="T29" fmla="*/ 189 h 1269"/>
                <a:gd name="T30" fmla="*/ 896 w 1892"/>
                <a:gd name="T31" fmla="*/ 250 h 1269"/>
                <a:gd name="T32" fmla="*/ 901 w 1892"/>
                <a:gd name="T33" fmla="*/ 322 h 1269"/>
                <a:gd name="T34" fmla="*/ 937 w 1892"/>
                <a:gd name="T35" fmla="*/ 337 h 1269"/>
                <a:gd name="T36" fmla="*/ 1036 w 1892"/>
                <a:gd name="T37" fmla="*/ 602 h 1269"/>
                <a:gd name="T38" fmla="*/ 1066 w 1892"/>
                <a:gd name="T39" fmla="*/ 654 h 1269"/>
                <a:gd name="T40" fmla="*/ 1020 w 1892"/>
                <a:gd name="T41" fmla="*/ 665 h 1269"/>
                <a:gd name="T42" fmla="*/ 980 w 1892"/>
                <a:gd name="T43" fmla="*/ 706 h 1269"/>
                <a:gd name="T44" fmla="*/ 861 w 1892"/>
                <a:gd name="T45" fmla="*/ 741 h 1269"/>
                <a:gd name="T46" fmla="*/ 752 w 1892"/>
                <a:gd name="T47" fmla="*/ 795 h 1269"/>
                <a:gd name="T48" fmla="*/ 689 w 1892"/>
                <a:gd name="T49" fmla="*/ 812 h 1269"/>
                <a:gd name="T50" fmla="*/ 637 w 1892"/>
                <a:gd name="T51" fmla="*/ 837 h 1269"/>
                <a:gd name="T52" fmla="*/ 578 w 1892"/>
                <a:gd name="T53" fmla="*/ 872 h 1269"/>
                <a:gd name="T54" fmla="*/ 479 w 1892"/>
                <a:gd name="T55" fmla="*/ 900 h 1269"/>
                <a:gd name="T56" fmla="*/ 381 w 1892"/>
                <a:gd name="T57" fmla="*/ 940 h 1269"/>
                <a:gd name="T58" fmla="*/ 340 w 1892"/>
                <a:gd name="T59" fmla="*/ 958 h 1269"/>
                <a:gd name="T60" fmla="*/ 240 w 1892"/>
                <a:gd name="T61" fmla="*/ 1011 h 1269"/>
                <a:gd name="T62" fmla="*/ 160 w 1892"/>
                <a:gd name="T63" fmla="*/ 1065 h 1269"/>
                <a:gd name="T64" fmla="*/ 92 w 1892"/>
                <a:gd name="T65" fmla="*/ 1071 h 1269"/>
                <a:gd name="T66" fmla="*/ 16 w 1892"/>
                <a:gd name="T67" fmla="*/ 1116 h 1269"/>
                <a:gd name="T68" fmla="*/ 5 w 1892"/>
                <a:gd name="T69" fmla="*/ 1200 h 1269"/>
                <a:gd name="T70" fmla="*/ 100 w 1892"/>
                <a:gd name="T71" fmla="*/ 1269 h 1269"/>
                <a:gd name="T72" fmla="*/ 181 w 1892"/>
                <a:gd name="T73" fmla="*/ 1229 h 1269"/>
                <a:gd name="T74" fmla="*/ 273 w 1892"/>
                <a:gd name="T75" fmla="*/ 1187 h 1269"/>
                <a:gd name="T76" fmla="*/ 402 w 1892"/>
                <a:gd name="T77" fmla="*/ 1148 h 1269"/>
                <a:gd name="T78" fmla="*/ 499 w 1892"/>
                <a:gd name="T79" fmla="*/ 1108 h 1269"/>
                <a:gd name="T80" fmla="*/ 598 w 1892"/>
                <a:gd name="T81" fmla="*/ 1058 h 1269"/>
                <a:gd name="T82" fmla="*/ 678 w 1892"/>
                <a:gd name="T83" fmla="*/ 1006 h 1269"/>
                <a:gd name="T84" fmla="*/ 736 w 1892"/>
                <a:gd name="T85" fmla="*/ 1005 h 1269"/>
                <a:gd name="T86" fmla="*/ 785 w 1892"/>
                <a:gd name="T87" fmla="*/ 970 h 1269"/>
                <a:gd name="T88" fmla="*/ 867 w 1892"/>
                <a:gd name="T89" fmla="*/ 934 h 1269"/>
                <a:gd name="T90" fmla="*/ 980 w 1892"/>
                <a:gd name="T91" fmla="*/ 883 h 1269"/>
                <a:gd name="T92" fmla="*/ 1062 w 1892"/>
                <a:gd name="T93" fmla="*/ 853 h 1269"/>
                <a:gd name="T94" fmla="*/ 1119 w 1892"/>
                <a:gd name="T95" fmla="*/ 839 h 1269"/>
                <a:gd name="T96" fmla="*/ 1159 w 1892"/>
                <a:gd name="T97" fmla="*/ 838 h 1269"/>
                <a:gd name="T98" fmla="*/ 1179 w 1892"/>
                <a:gd name="T99" fmla="*/ 905 h 1269"/>
                <a:gd name="T100" fmla="*/ 1262 w 1892"/>
                <a:gd name="T101" fmla="*/ 1132 h 1269"/>
                <a:gd name="T102" fmla="*/ 1279 w 1892"/>
                <a:gd name="T103" fmla="*/ 1197 h 1269"/>
                <a:gd name="T104" fmla="*/ 1339 w 1892"/>
                <a:gd name="T105" fmla="*/ 1207 h 1269"/>
                <a:gd name="T106" fmla="*/ 1467 w 1892"/>
                <a:gd name="T107" fmla="*/ 1180 h 1269"/>
                <a:gd name="T108" fmla="*/ 1638 w 1892"/>
                <a:gd name="T109" fmla="*/ 1115 h 1269"/>
                <a:gd name="T110" fmla="*/ 1788 w 1892"/>
                <a:gd name="T111" fmla="*/ 1035 h 1269"/>
                <a:gd name="T112" fmla="*/ 1874 w 1892"/>
                <a:gd name="T113" fmla="*/ 967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92" h="1269">
                  <a:moveTo>
                    <a:pt x="1889" y="905"/>
                  </a:moveTo>
                  <a:lnTo>
                    <a:pt x="1885" y="898"/>
                  </a:lnTo>
                  <a:lnTo>
                    <a:pt x="1881" y="892"/>
                  </a:lnTo>
                  <a:lnTo>
                    <a:pt x="1876" y="886"/>
                  </a:lnTo>
                  <a:lnTo>
                    <a:pt x="1870" y="882"/>
                  </a:lnTo>
                  <a:lnTo>
                    <a:pt x="1863" y="878"/>
                  </a:lnTo>
                  <a:lnTo>
                    <a:pt x="1856" y="876"/>
                  </a:lnTo>
                  <a:lnTo>
                    <a:pt x="1850" y="874"/>
                  </a:lnTo>
                  <a:lnTo>
                    <a:pt x="1843" y="874"/>
                  </a:lnTo>
                  <a:lnTo>
                    <a:pt x="1839" y="873"/>
                  </a:lnTo>
                  <a:lnTo>
                    <a:pt x="1836" y="873"/>
                  </a:lnTo>
                  <a:lnTo>
                    <a:pt x="1832" y="872"/>
                  </a:lnTo>
                  <a:lnTo>
                    <a:pt x="1828" y="872"/>
                  </a:lnTo>
                  <a:lnTo>
                    <a:pt x="1742" y="673"/>
                  </a:lnTo>
                  <a:lnTo>
                    <a:pt x="1748" y="662"/>
                  </a:lnTo>
                  <a:lnTo>
                    <a:pt x="1750" y="650"/>
                  </a:lnTo>
                  <a:lnTo>
                    <a:pt x="1750" y="639"/>
                  </a:lnTo>
                  <a:lnTo>
                    <a:pt x="1747" y="626"/>
                  </a:lnTo>
                  <a:lnTo>
                    <a:pt x="1744" y="620"/>
                  </a:lnTo>
                  <a:lnTo>
                    <a:pt x="1740" y="614"/>
                  </a:lnTo>
                  <a:lnTo>
                    <a:pt x="1737" y="610"/>
                  </a:lnTo>
                  <a:lnTo>
                    <a:pt x="1732" y="606"/>
                  </a:lnTo>
                  <a:lnTo>
                    <a:pt x="1726" y="603"/>
                  </a:lnTo>
                  <a:lnTo>
                    <a:pt x="1721" y="601"/>
                  </a:lnTo>
                  <a:lnTo>
                    <a:pt x="1715" y="598"/>
                  </a:lnTo>
                  <a:lnTo>
                    <a:pt x="1709" y="597"/>
                  </a:lnTo>
                  <a:lnTo>
                    <a:pt x="1622" y="394"/>
                  </a:lnTo>
                  <a:lnTo>
                    <a:pt x="1627" y="383"/>
                  </a:lnTo>
                  <a:lnTo>
                    <a:pt x="1631" y="371"/>
                  </a:lnTo>
                  <a:lnTo>
                    <a:pt x="1631" y="360"/>
                  </a:lnTo>
                  <a:lnTo>
                    <a:pt x="1627" y="347"/>
                  </a:lnTo>
                  <a:lnTo>
                    <a:pt x="1624" y="341"/>
                  </a:lnTo>
                  <a:lnTo>
                    <a:pt x="1620" y="335"/>
                  </a:lnTo>
                  <a:lnTo>
                    <a:pt x="1617" y="331"/>
                  </a:lnTo>
                  <a:lnTo>
                    <a:pt x="1612" y="327"/>
                  </a:lnTo>
                  <a:lnTo>
                    <a:pt x="1607" y="324"/>
                  </a:lnTo>
                  <a:lnTo>
                    <a:pt x="1601" y="322"/>
                  </a:lnTo>
                  <a:lnTo>
                    <a:pt x="1595" y="319"/>
                  </a:lnTo>
                  <a:lnTo>
                    <a:pt x="1589" y="318"/>
                  </a:lnTo>
                  <a:lnTo>
                    <a:pt x="1496" y="101"/>
                  </a:lnTo>
                  <a:lnTo>
                    <a:pt x="1496" y="100"/>
                  </a:lnTo>
                  <a:lnTo>
                    <a:pt x="1497" y="99"/>
                  </a:lnTo>
                  <a:lnTo>
                    <a:pt x="1497" y="99"/>
                  </a:lnTo>
                  <a:lnTo>
                    <a:pt x="1498" y="98"/>
                  </a:lnTo>
                  <a:lnTo>
                    <a:pt x="1501" y="96"/>
                  </a:lnTo>
                  <a:lnTo>
                    <a:pt x="1502" y="92"/>
                  </a:lnTo>
                  <a:lnTo>
                    <a:pt x="1504" y="90"/>
                  </a:lnTo>
                  <a:lnTo>
                    <a:pt x="1505" y="88"/>
                  </a:lnTo>
                  <a:lnTo>
                    <a:pt x="1512" y="76"/>
                  </a:lnTo>
                  <a:lnTo>
                    <a:pt x="1517" y="62"/>
                  </a:lnTo>
                  <a:lnTo>
                    <a:pt x="1517" y="47"/>
                  </a:lnTo>
                  <a:lnTo>
                    <a:pt x="1513" y="33"/>
                  </a:lnTo>
                  <a:lnTo>
                    <a:pt x="1510" y="27"/>
                  </a:lnTo>
                  <a:lnTo>
                    <a:pt x="1505" y="21"/>
                  </a:lnTo>
                  <a:lnTo>
                    <a:pt x="1501" y="16"/>
                  </a:lnTo>
                  <a:lnTo>
                    <a:pt x="1495" y="12"/>
                  </a:lnTo>
                  <a:lnTo>
                    <a:pt x="1489" y="8"/>
                  </a:lnTo>
                  <a:lnTo>
                    <a:pt x="1482" y="5"/>
                  </a:lnTo>
                  <a:lnTo>
                    <a:pt x="1475" y="3"/>
                  </a:lnTo>
                  <a:lnTo>
                    <a:pt x="1468" y="2"/>
                  </a:lnTo>
                  <a:lnTo>
                    <a:pt x="1465" y="1"/>
                  </a:lnTo>
                  <a:lnTo>
                    <a:pt x="1461" y="1"/>
                  </a:lnTo>
                  <a:lnTo>
                    <a:pt x="1457" y="1"/>
                  </a:lnTo>
                  <a:lnTo>
                    <a:pt x="1452" y="0"/>
                  </a:lnTo>
                  <a:lnTo>
                    <a:pt x="1448" y="0"/>
                  </a:lnTo>
                  <a:lnTo>
                    <a:pt x="1443" y="0"/>
                  </a:lnTo>
                  <a:lnTo>
                    <a:pt x="1438" y="1"/>
                  </a:lnTo>
                  <a:lnTo>
                    <a:pt x="1433" y="1"/>
                  </a:lnTo>
                  <a:lnTo>
                    <a:pt x="1423" y="2"/>
                  </a:lnTo>
                  <a:lnTo>
                    <a:pt x="1413" y="3"/>
                  </a:lnTo>
                  <a:lnTo>
                    <a:pt x="1403" y="5"/>
                  </a:lnTo>
                  <a:lnTo>
                    <a:pt x="1391" y="7"/>
                  </a:lnTo>
                  <a:lnTo>
                    <a:pt x="1380" y="9"/>
                  </a:lnTo>
                  <a:lnTo>
                    <a:pt x="1367" y="12"/>
                  </a:lnTo>
                  <a:lnTo>
                    <a:pt x="1354" y="15"/>
                  </a:lnTo>
                  <a:lnTo>
                    <a:pt x="1342" y="18"/>
                  </a:lnTo>
                  <a:lnTo>
                    <a:pt x="1328" y="22"/>
                  </a:lnTo>
                  <a:lnTo>
                    <a:pt x="1314" y="27"/>
                  </a:lnTo>
                  <a:lnTo>
                    <a:pt x="1300" y="30"/>
                  </a:lnTo>
                  <a:lnTo>
                    <a:pt x="1285" y="36"/>
                  </a:lnTo>
                  <a:lnTo>
                    <a:pt x="1270" y="40"/>
                  </a:lnTo>
                  <a:lnTo>
                    <a:pt x="1254" y="46"/>
                  </a:lnTo>
                  <a:lnTo>
                    <a:pt x="1239" y="52"/>
                  </a:lnTo>
                  <a:lnTo>
                    <a:pt x="1223" y="58"/>
                  </a:lnTo>
                  <a:lnTo>
                    <a:pt x="1216" y="60"/>
                  </a:lnTo>
                  <a:lnTo>
                    <a:pt x="1209" y="63"/>
                  </a:lnTo>
                  <a:lnTo>
                    <a:pt x="1201" y="66"/>
                  </a:lnTo>
                  <a:lnTo>
                    <a:pt x="1194" y="69"/>
                  </a:lnTo>
                  <a:lnTo>
                    <a:pt x="1186" y="71"/>
                  </a:lnTo>
                  <a:lnTo>
                    <a:pt x="1178" y="75"/>
                  </a:lnTo>
                  <a:lnTo>
                    <a:pt x="1171" y="78"/>
                  </a:lnTo>
                  <a:lnTo>
                    <a:pt x="1163" y="82"/>
                  </a:lnTo>
                  <a:lnTo>
                    <a:pt x="1155" y="85"/>
                  </a:lnTo>
                  <a:lnTo>
                    <a:pt x="1148" y="89"/>
                  </a:lnTo>
                  <a:lnTo>
                    <a:pt x="1140" y="92"/>
                  </a:lnTo>
                  <a:lnTo>
                    <a:pt x="1133" y="96"/>
                  </a:lnTo>
                  <a:lnTo>
                    <a:pt x="1110" y="106"/>
                  </a:lnTo>
                  <a:lnTo>
                    <a:pt x="1088" y="116"/>
                  </a:lnTo>
                  <a:lnTo>
                    <a:pt x="1068" y="127"/>
                  </a:lnTo>
                  <a:lnTo>
                    <a:pt x="1047" y="138"/>
                  </a:lnTo>
                  <a:lnTo>
                    <a:pt x="1027" y="149"/>
                  </a:lnTo>
                  <a:lnTo>
                    <a:pt x="1010" y="159"/>
                  </a:lnTo>
                  <a:lnTo>
                    <a:pt x="993" y="169"/>
                  </a:lnTo>
                  <a:lnTo>
                    <a:pt x="977" y="180"/>
                  </a:lnTo>
                  <a:lnTo>
                    <a:pt x="962" y="189"/>
                  </a:lnTo>
                  <a:lnTo>
                    <a:pt x="948" y="199"/>
                  </a:lnTo>
                  <a:lnTo>
                    <a:pt x="935" y="209"/>
                  </a:lnTo>
                  <a:lnTo>
                    <a:pt x="925" y="218"/>
                  </a:lnTo>
                  <a:lnTo>
                    <a:pt x="916" y="226"/>
                  </a:lnTo>
                  <a:lnTo>
                    <a:pt x="907" y="235"/>
                  </a:lnTo>
                  <a:lnTo>
                    <a:pt x="901" y="243"/>
                  </a:lnTo>
                  <a:lnTo>
                    <a:pt x="896" y="250"/>
                  </a:lnTo>
                  <a:lnTo>
                    <a:pt x="888" y="262"/>
                  </a:lnTo>
                  <a:lnTo>
                    <a:pt x="883" y="276"/>
                  </a:lnTo>
                  <a:lnTo>
                    <a:pt x="883" y="291"/>
                  </a:lnTo>
                  <a:lnTo>
                    <a:pt x="888" y="304"/>
                  </a:lnTo>
                  <a:lnTo>
                    <a:pt x="891" y="311"/>
                  </a:lnTo>
                  <a:lnTo>
                    <a:pt x="896" y="317"/>
                  </a:lnTo>
                  <a:lnTo>
                    <a:pt x="901" y="322"/>
                  </a:lnTo>
                  <a:lnTo>
                    <a:pt x="906" y="326"/>
                  </a:lnTo>
                  <a:lnTo>
                    <a:pt x="912" y="330"/>
                  </a:lnTo>
                  <a:lnTo>
                    <a:pt x="919" y="333"/>
                  </a:lnTo>
                  <a:lnTo>
                    <a:pt x="926" y="334"/>
                  </a:lnTo>
                  <a:lnTo>
                    <a:pt x="933" y="335"/>
                  </a:lnTo>
                  <a:lnTo>
                    <a:pt x="935" y="335"/>
                  </a:lnTo>
                  <a:lnTo>
                    <a:pt x="937" y="337"/>
                  </a:lnTo>
                  <a:lnTo>
                    <a:pt x="940" y="337"/>
                  </a:lnTo>
                  <a:lnTo>
                    <a:pt x="943" y="338"/>
                  </a:lnTo>
                  <a:lnTo>
                    <a:pt x="1039" y="560"/>
                  </a:lnTo>
                  <a:lnTo>
                    <a:pt x="1034" y="571"/>
                  </a:lnTo>
                  <a:lnTo>
                    <a:pt x="1033" y="581"/>
                  </a:lnTo>
                  <a:lnTo>
                    <a:pt x="1033" y="591"/>
                  </a:lnTo>
                  <a:lnTo>
                    <a:pt x="1036" y="602"/>
                  </a:lnTo>
                  <a:lnTo>
                    <a:pt x="1042" y="612"/>
                  </a:lnTo>
                  <a:lnTo>
                    <a:pt x="1049" y="620"/>
                  </a:lnTo>
                  <a:lnTo>
                    <a:pt x="1058" y="626"/>
                  </a:lnTo>
                  <a:lnTo>
                    <a:pt x="1069" y="629"/>
                  </a:lnTo>
                  <a:lnTo>
                    <a:pt x="1079" y="654"/>
                  </a:lnTo>
                  <a:lnTo>
                    <a:pt x="1073" y="654"/>
                  </a:lnTo>
                  <a:lnTo>
                    <a:pt x="1066" y="654"/>
                  </a:lnTo>
                  <a:lnTo>
                    <a:pt x="1061" y="654"/>
                  </a:lnTo>
                  <a:lnTo>
                    <a:pt x="1054" y="655"/>
                  </a:lnTo>
                  <a:lnTo>
                    <a:pt x="1047" y="656"/>
                  </a:lnTo>
                  <a:lnTo>
                    <a:pt x="1041" y="657"/>
                  </a:lnTo>
                  <a:lnTo>
                    <a:pt x="1034" y="659"/>
                  </a:lnTo>
                  <a:lnTo>
                    <a:pt x="1028" y="662"/>
                  </a:lnTo>
                  <a:lnTo>
                    <a:pt x="1020" y="665"/>
                  </a:lnTo>
                  <a:lnTo>
                    <a:pt x="1013" y="670"/>
                  </a:lnTo>
                  <a:lnTo>
                    <a:pt x="1007" y="674"/>
                  </a:lnTo>
                  <a:lnTo>
                    <a:pt x="1000" y="680"/>
                  </a:lnTo>
                  <a:lnTo>
                    <a:pt x="994" y="686"/>
                  </a:lnTo>
                  <a:lnTo>
                    <a:pt x="989" y="692"/>
                  </a:lnTo>
                  <a:lnTo>
                    <a:pt x="985" y="699"/>
                  </a:lnTo>
                  <a:lnTo>
                    <a:pt x="980" y="706"/>
                  </a:lnTo>
                  <a:lnTo>
                    <a:pt x="964" y="709"/>
                  </a:lnTo>
                  <a:lnTo>
                    <a:pt x="948" y="712"/>
                  </a:lnTo>
                  <a:lnTo>
                    <a:pt x="932" y="717"/>
                  </a:lnTo>
                  <a:lnTo>
                    <a:pt x="914" y="723"/>
                  </a:lnTo>
                  <a:lnTo>
                    <a:pt x="897" y="729"/>
                  </a:lnTo>
                  <a:lnTo>
                    <a:pt x="879" y="734"/>
                  </a:lnTo>
                  <a:lnTo>
                    <a:pt x="861" y="741"/>
                  </a:lnTo>
                  <a:lnTo>
                    <a:pt x="843" y="749"/>
                  </a:lnTo>
                  <a:lnTo>
                    <a:pt x="827" y="756"/>
                  </a:lnTo>
                  <a:lnTo>
                    <a:pt x="811" y="764"/>
                  </a:lnTo>
                  <a:lnTo>
                    <a:pt x="796" y="772"/>
                  </a:lnTo>
                  <a:lnTo>
                    <a:pt x="781" y="779"/>
                  </a:lnTo>
                  <a:lnTo>
                    <a:pt x="766" y="787"/>
                  </a:lnTo>
                  <a:lnTo>
                    <a:pt x="752" y="795"/>
                  </a:lnTo>
                  <a:lnTo>
                    <a:pt x="739" y="805"/>
                  </a:lnTo>
                  <a:lnTo>
                    <a:pt x="727" y="813"/>
                  </a:lnTo>
                  <a:lnTo>
                    <a:pt x="720" y="812"/>
                  </a:lnTo>
                  <a:lnTo>
                    <a:pt x="712" y="810"/>
                  </a:lnTo>
                  <a:lnTo>
                    <a:pt x="704" y="810"/>
                  </a:lnTo>
                  <a:lnTo>
                    <a:pt x="697" y="810"/>
                  </a:lnTo>
                  <a:lnTo>
                    <a:pt x="689" y="812"/>
                  </a:lnTo>
                  <a:lnTo>
                    <a:pt x="681" y="813"/>
                  </a:lnTo>
                  <a:lnTo>
                    <a:pt x="673" y="815"/>
                  </a:lnTo>
                  <a:lnTo>
                    <a:pt x="666" y="818"/>
                  </a:lnTo>
                  <a:lnTo>
                    <a:pt x="658" y="822"/>
                  </a:lnTo>
                  <a:lnTo>
                    <a:pt x="651" y="827"/>
                  </a:lnTo>
                  <a:lnTo>
                    <a:pt x="643" y="831"/>
                  </a:lnTo>
                  <a:lnTo>
                    <a:pt x="637" y="837"/>
                  </a:lnTo>
                  <a:lnTo>
                    <a:pt x="631" y="843"/>
                  </a:lnTo>
                  <a:lnTo>
                    <a:pt x="625" y="850"/>
                  </a:lnTo>
                  <a:lnTo>
                    <a:pt x="621" y="857"/>
                  </a:lnTo>
                  <a:lnTo>
                    <a:pt x="616" y="863"/>
                  </a:lnTo>
                  <a:lnTo>
                    <a:pt x="603" y="866"/>
                  </a:lnTo>
                  <a:lnTo>
                    <a:pt x="591" y="868"/>
                  </a:lnTo>
                  <a:lnTo>
                    <a:pt x="578" y="872"/>
                  </a:lnTo>
                  <a:lnTo>
                    <a:pt x="565" y="875"/>
                  </a:lnTo>
                  <a:lnTo>
                    <a:pt x="552" y="878"/>
                  </a:lnTo>
                  <a:lnTo>
                    <a:pt x="538" y="882"/>
                  </a:lnTo>
                  <a:lnTo>
                    <a:pt x="523" y="886"/>
                  </a:lnTo>
                  <a:lnTo>
                    <a:pt x="509" y="891"/>
                  </a:lnTo>
                  <a:lnTo>
                    <a:pt x="494" y="896"/>
                  </a:lnTo>
                  <a:lnTo>
                    <a:pt x="479" y="900"/>
                  </a:lnTo>
                  <a:lnTo>
                    <a:pt x="464" y="906"/>
                  </a:lnTo>
                  <a:lnTo>
                    <a:pt x="449" y="911"/>
                  </a:lnTo>
                  <a:lnTo>
                    <a:pt x="434" y="918"/>
                  </a:lnTo>
                  <a:lnTo>
                    <a:pt x="418" y="923"/>
                  </a:lnTo>
                  <a:lnTo>
                    <a:pt x="403" y="929"/>
                  </a:lnTo>
                  <a:lnTo>
                    <a:pt x="387" y="936"/>
                  </a:lnTo>
                  <a:lnTo>
                    <a:pt x="381" y="940"/>
                  </a:lnTo>
                  <a:lnTo>
                    <a:pt x="375" y="942"/>
                  </a:lnTo>
                  <a:lnTo>
                    <a:pt x="369" y="945"/>
                  </a:lnTo>
                  <a:lnTo>
                    <a:pt x="363" y="948"/>
                  </a:lnTo>
                  <a:lnTo>
                    <a:pt x="357" y="950"/>
                  </a:lnTo>
                  <a:lnTo>
                    <a:pt x="351" y="952"/>
                  </a:lnTo>
                  <a:lnTo>
                    <a:pt x="345" y="956"/>
                  </a:lnTo>
                  <a:lnTo>
                    <a:pt x="340" y="958"/>
                  </a:lnTo>
                  <a:lnTo>
                    <a:pt x="325" y="965"/>
                  </a:lnTo>
                  <a:lnTo>
                    <a:pt x="310" y="973"/>
                  </a:lnTo>
                  <a:lnTo>
                    <a:pt x="295" y="980"/>
                  </a:lnTo>
                  <a:lnTo>
                    <a:pt x="280" y="988"/>
                  </a:lnTo>
                  <a:lnTo>
                    <a:pt x="266" y="996"/>
                  </a:lnTo>
                  <a:lnTo>
                    <a:pt x="252" y="1004"/>
                  </a:lnTo>
                  <a:lnTo>
                    <a:pt x="240" y="1011"/>
                  </a:lnTo>
                  <a:lnTo>
                    <a:pt x="227" y="1019"/>
                  </a:lnTo>
                  <a:lnTo>
                    <a:pt x="214" y="1027"/>
                  </a:lnTo>
                  <a:lnTo>
                    <a:pt x="203" y="1034"/>
                  </a:lnTo>
                  <a:lnTo>
                    <a:pt x="191" y="1042"/>
                  </a:lnTo>
                  <a:lnTo>
                    <a:pt x="181" y="1050"/>
                  </a:lnTo>
                  <a:lnTo>
                    <a:pt x="170" y="1058"/>
                  </a:lnTo>
                  <a:lnTo>
                    <a:pt x="160" y="1065"/>
                  </a:lnTo>
                  <a:lnTo>
                    <a:pt x="151" y="1073"/>
                  </a:lnTo>
                  <a:lnTo>
                    <a:pt x="142" y="1080"/>
                  </a:lnTo>
                  <a:lnTo>
                    <a:pt x="132" y="1077"/>
                  </a:lnTo>
                  <a:lnTo>
                    <a:pt x="122" y="1073"/>
                  </a:lnTo>
                  <a:lnTo>
                    <a:pt x="113" y="1072"/>
                  </a:lnTo>
                  <a:lnTo>
                    <a:pt x="102" y="1071"/>
                  </a:lnTo>
                  <a:lnTo>
                    <a:pt x="92" y="1071"/>
                  </a:lnTo>
                  <a:lnTo>
                    <a:pt x="82" y="1073"/>
                  </a:lnTo>
                  <a:lnTo>
                    <a:pt x="71" y="1076"/>
                  </a:lnTo>
                  <a:lnTo>
                    <a:pt x="61" y="1079"/>
                  </a:lnTo>
                  <a:lnTo>
                    <a:pt x="47" y="1086"/>
                  </a:lnTo>
                  <a:lnTo>
                    <a:pt x="36" y="1094"/>
                  </a:lnTo>
                  <a:lnTo>
                    <a:pt x="25" y="1104"/>
                  </a:lnTo>
                  <a:lnTo>
                    <a:pt x="16" y="1116"/>
                  </a:lnTo>
                  <a:lnTo>
                    <a:pt x="9" y="1127"/>
                  </a:lnTo>
                  <a:lnTo>
                    <a:pt x="5" y="1141"/>
                  </a:lnTo>
                  <a:lnTo>
                    <a:pt x="1" y="1155"/>
                  </a:lnTo>
                  <a:lnTo>
                    <a:pt x="0" y="1170"/>
                  </a:lnTo>
                  <a:lnTo>
                    <a:pt x="1" y="1179"/>
                  </a:lnTo>
                  <a:lnTo>
                    <a:pt x="2" y="1190"/>
                  </a:lnTo>
                  <a:lnTo>
                    <a:pt x="5" y="1200"/>
                  </a:lnTo>
                  <a:lnTo>
                    <a:pt x="8" y="1209"/>
                  </a:lnTo>
                  <a:lnTo>
                    <a:pt x="18" y="1227"/>
                  </a:lnTo>
                  <a:lnTo>
                    <a:pt x="31" y="1242"/>
                  </a:lnTo>
                  <a:lnTo>
                    <a:pt x="46" y="1254"/>
                  </a:lnTo>
                  <a:lnTo>
                    <a:pt x="63" y="1262"/>
                  </a:lnTo>
                  <a:lnTo>
                    <a:pt x="82" y="1268"/>
                  </a:lnTo>
                  <a:lnTo>
                    <a:pt x="100" y="1269"/>
                  </a:lnTo>
                  <a:lnTo>
                    <a:pt x="120" y="1267"/>
                  </a:lnTo>
                  <a:lnTo>
                    <a:pt x="139" y="1261"/>
                  </a:lnTo>
                  <a:lnTo>
                    <a:pt x="150" y="1257"/>
                  </a:lnTo>
                  <a:lnTo>
                    <a:pt x="159" y="1251"/>
                  </a:lnTo>
                  <a:lnTo>
                    <a:pt x="167" y="1244"/>
                  </a:lnTo>
                  <a:lnTo>
                    <a:pt x="174" y="1237"/>
                  </a:lnTo>
                  <a:lnTo>
                    <a:pt x="181" y="1229"/>
                  </a:lnTo>
                  <a:lnTo>
                    <a:pt x="187" y="1221"/>
                  </a:lnTo>
                  <a:lnTo>
                    <a:pt x="191" y="1212"/>
                  </a:lnTo>
                  <a:lnTo>
                    <a:pt x="195" y="1202"/>
                  </a:lnTo>
                  <a:lnTo>
                    <a:pt x="213" y="1200"/>
                  </a:lnTo>
                  <a:lnTo>
                    <a:pt x="233" y="1197"/>
                  </a:lnTo>
                  <a:lnTo>
                    <a:pt x="252" y="1192"/>
                  </a:lnTo>
                  <a:lnTo>
                    <a:pt x="273" y="1187"/>
                  </a:lnTo>
                  <a:lnTo>
                    <a:pt x="295" y="1182"/>
                  </a:lnTo>
                  <a:lnTo>
                    <a:pt x="318" y="1176"/>
                  </a:lnTo>
                  <a:lnTo>
                    <a:pt x="341" y="1169"/>
                  </a:lnTo>
                  <a:lnTo>
                    <a:pt x="365" y="1161"/>
                  </a:lnTo>
                  <a:lnTo>
                    <a:pt x="378" y="1156"/>
                  </a:lnTo>
                  <a:lnTo>
                    <a:pt x="389" y="1153"/>
                  </a:lnTo>
                  <a:lnTo>
                    <a:pt x="402" y="1148"/>
                  </a:lnTo>
                  <a:lnTo>
                    <a:pt x="415" y="1142"/>
                  </a:lnTo>
                  <a:lnTo>
                    <a:pt x="428" y="1138"/>
                  </a:lnTo>
                  <a:lnTo>
                    <a:pt x="441" y="1133"/>
                  </a:lnTo>
                  <a:lnTo>
                    <a:pt x="454" y="1127"/>
                  </a:lnTo>
                  <a:lnTo>
                    <a:pt x="468" y="1122"/>
                  </a:lnTo>
                  <a:lnTo>
                    <a:pt x="484" y="1115"/>
                  </a:lnTo>
                  <a:lnTo>
                    <a:pt x="499" y="1108"/>
                  </a:lnTo>
                  <a:lnTo>
                    <a:pt x="514" y="1102"/>
                  </a:lnTo>
                  <a:lnTo>
                    <a:pt x="529" y="1094"/>
                  </a:lnTo>
                  <a:lnTo>
                    <a:pt x="542" y="1087"/>
                  </a:lnTo>
                  <a:lnTo>
                    <a:pt x="557" y="1080"/>
                  </a:lnTo>
                  <a:lnTo>
                    <a:pt x="571" y="1073"/>
                  </a:lnTo>
                  <a:lnTo>
                    <a:pt x="584" y="1065"/>
                  </a:lnTo>
                  <a:lnTo>
                    <a:pt x="598" y="1058"/>
                  </a:lnTo>
                  <a:lnTo>
                    <a:pt x="610" y="1051"/>
                  </a:lnTo>
                  <a:lnTo>
                    <a:pt x="622" y="1043"/>
                  </a:lnTo>
                  <a:lnTo>
                    <a:pt x="635" y="1036"/>
                  </a:lnTo>
                  <a:lnTo>
                    <a:pt x="646" y="1028"/>
                  </a:lnTo>
                  <a:lnTo>
                    <a:pt x="658" y="1021"/>
                  </a:lnTo>
                  <a:lnTo>
                    <a:pt x="668" y="1013"/>
                  </a:lnTo>
                  <a:lnTo>
                    <a:pt x="678" y="1006"/>
                  </a:lnTo>
                  <a:lnTo>
                    <a:pt x="686" y="1009"/>
                  </a:lnTo>
                  <a:lnTo>
                    <a:pt x="694" y="1010"/>
                  </a:lnTo>
                  <a:lnTo>
                    <a:pt x="704" y="1010"/>
                  </a:lnTo>
                  <a:lnTo>
                    <a:pt x="712" y="1010"/>
                  </a:lnTo>
                  <a:lnTo>
                    <a:pt x="720" y="1009"/>
                  </a:lnTo>
                  <a:lnTo>
                    <a:pt x="728" y="1008"/>
                  </a:lnTo>
                  <a:lnTo>
                    <a:pt x="736" y="1005"/>
                  </a:lnTo>
                  <a:lnTo>
                    <a:pt x="744" y="1002"/>
                  </a:lnTo>
                  <a:lnTo>
                    <a:pt x="752" y="998"/>
                  </a:lnTo>
                  <a:lnTo>
                    <a:pt x="760" y="994"/>
                  </a:lnTo>
                  <a:lnTo>
                    <a:pt x="767" y="988"/>
                  </a:lnTo>
                  <a:lnTo>
                    <a:pt x="774" y="982"/>
                  </a:lnTo>
                  <a:lnTo>
                    <a:pt x="780" y="976"/>
                  </a:lnTo>
                  <a:lnTo>
                    <a:pt x="785" y="970"/>
                  </a:lnTo>
                  <a:lnTo>
                    <a:pt x="790" y="963"/>
                  </a:lnTo>
                  <a:lnTo>
                    <a:pt x="793" y="956"/>
                  </a:lnTo>
                  <a:lnTo>
                    <a:pt x="807" y="952"/>
                  </a:lnTo>
                  <a:lnTo>
                    <a:pt x="822" y="948"/>
                  </a:lnTo>
                  <a:lnTo>
                    <a:pt x="837" y="944"/>
                  </a:lnTo>
                  <a:lnTo>
                    <a:pt x="852" y="938"/>
                  </a:lnTo>
                  <a:lnTo>
                    <a:pt x="867" y="934"/>
                  </a:lnTo>
                  <a:lnTo>
                    <a:pt x="883" y="928"/>
                  </a:lnTo>
                  <a:lnTo>
                    <a:pt x="898" y="922"/>
                  </a:lnTo>
                  <a:lnTo>
                    <a:pt x="914" y="915"/>
                  </a:lnTo>
                  <a:lnTo>
                    <a:pt x="932" y="907"/>
                  </a:lnTo>
                  <a:lnTo>
                    <a:pt x="948" y="899"/>
                  </a:lnTo>
                  <a:lnTo>
                    <a:pt x="964" y="891"/>
                  </a:lnTo>
                  <a:lnTo>
                    <a:pt x="980" y="883"/>
                  </a:lnTo>
                  <a:lnTo>
                    <a:pt x="995" y="874"/>
                  </a:lnTo>
                  <a:lnTo>
                    <a:pt x="1009" y="866"/>
                  </a:lnTo>
                  <a:lnTo>
                    <a:pt x="1023" y="857"/>
                  </a:lnTo>
                  <a:lnTo>
                    <a:pt x="1036" y="848"/>
                  </a:lnTo>
                  <a:lnTo>
                    <a:pt x="1045" y="851"/>
                  </a:lnTo>
                  <a:lnTo>
                    <a:pt x="1054" y="852"/>
                  </a:lnTo>
                  <a:lnTo>
                    <a:pt x="1062" y="853"/>
                  </a:lnTo>
                  <a:lnTo>
                    <a:pt x="1071" y="853"/>
                  </a:lnTo>
                  <a:lnTo>
                    <a:pt x="1080" y="852"/>
                  </a:lnTo>
                  <a:lnTo>
                    <a:pt x="1089" y="851"/>
                  </a:lnTo>
                  <a:lnTo>
                    <a:pt x="1098" y="848"/>
                  </a:lnTo>
                  <a:lnTo>
                    <a:pt x="1107" y="845"/>
                  </a:lnTo>
                  <a:lnTo>
                    <a:pt x="1112" y="843"/>
                  </a:lnTo>
                  <a:lnTo>
                    <a:pt x="1119" y="839"/>
                  </a:lnTo>
                  <a:lnTo>
                    <a:pt x="1125" y="836"/>
                  </a:lnTo>
                  <a:lnTo>
                    <a:pt x="1130" y="831"/>
                  </a:lnTo>
                  <a:lnTo>
                    <a:pt x="1136" y="828"/>
                  </a:lnTo>
                  <a:lnTo>
                    <a:pt x="1140" y="823"/>
                  </a:lnTo>
                  <a:lnTo>
                    <a:pt x="1144" y="817"/>
                  </a:lnTo>
                  <a:lnTo>
                    <a:pt x="1148" y="813"/>
                  </a:lnTo>
                  <a:lnTo>
                    <a:pt x="1159" y="838"/>
                  </a:lnTo>
                  <a:lnTo>
                    <a:pt x="1154" y="848"/>
                  </a:lnTo>
                  <a:lnTo>
                    <a:pt x="1153" y="859"/>
                  </a:lnTo>
                  <a:lnTo>
                    <a:pt x="1153" y="870"/>
                  </a:lnTo>
                  <a:lnTo>
                    <a:pt x="1156" y="881"/>
                  </a:lnTo>
                  <a:lnTo>
                    <a:pt x="1162" y="891"/>
                  </a:lnTo>
                  <a:lnTo>
                    <a:pt x="1170" y="899"/>
                  </a:lnTo>
                  <a:lnTo>
                    <a:pt x="1179" y="905"/>
                  </a:lnTo>
                  <a:lnTo>
                    <a:pt x="1190" y="908"/>
                  </a:lnTo>
                  <a:lnTo>
                    <a:pt x="1276" y="1111"/>
                  </a:lnTo>
                  <a:lnTo>
                    <a:pt x="1275" y="1114"/>
                  </a:lnTo>
                  <a:lnTo>
                    <a:pt x="1273" y="1116"/>
                  </a:lnTo>
                  <a:lnTo>
                    <a:pt x="1271" y="1117"/>
                  </a:lnTo>
                  <a:lnTo>
                    <a:pt x="1269" y="1119"/>
                  </a:lnTo>
                  <a:lnTo>
                    <a:pt x="1262" y="1132"/>
                  </a:lnTo>
                  <a:lnTo>
                    <a:pt x="1258" y="1145"/>
                  </a:lnTo>
                  <a:lnTo>
                    <a:pt x="1258" y="1160"/>
                  </a:lnTo>
                  <a:lnTo>
                    <a:pt x="1261" y="1174"/>
                  </a:lnTo>
                  <a:lnTo>
                    <a:pt x="1264" y="1180"/>
                  </a:lnTo>
                  <a:lnTo>
                    <a:pt x="1269" y="1186"/>
                  </a:lnTo>
                  <a:lnTo>
                    <a:pt x="1274" y="1192"/>
                  </a:lnTo>
                  <a:lnTo>
                    <a:pt x="1279" y="1197"/>
                  </a:lnTo>
                  <a:lnTo>
                    <a:pt x="1285" y="1200"/>
                  </a:lnTo>
                  <a:lnTo>
                    <a:pt x="1292" y="1202"/>
                  </a:lnTo>
                  <a:lnTo>
                    <a:pt x="1299" y="1205"/>
                  </a:lnTo>
                  <a:lnTo>
                    <a:pt x="1306" y="1205"/>
                  </a:lnTo>
                  <a:lnTo>
                    <a:pt x="1315" y="1206"/>
                  </a:lnTo>
                  <a:lnTo>
                    <a:pt x="1327" y="1207"/>
                  </a:lnTo>
                  <a:lnTo>
                    <a:pt x="1339" y="1207"/>
                  </a:lnTo>
                  <a:lnTo>
                    <a:pt x="1354" y="1206"/>
                  </a:lnTo>
                  <a:lnTo>
                    <a:pt x="1369" y="1204"/>
                  </a:lnTo>
                  <a:lnTo>
                    <a:pt x="1387" y="1200"/>
                  </a:lnTo>
                  <a:lnTo>
                    <a:pt x="1405" y="1197"/>
                  </a:lnTo>
                  <a:lnTo>
                    <a:pt x="1425" y="1192"/>
                  </a:lnTo>
                  <a:lnTo>
                    <a:pt x="1445" y="1186"/>
                  </a:lnTo>
                  <a:lnTo>
                    <a:pt x="1467" y="1180"/>
                  </a:lnTo>
                  <a:lnTo>
                    <a:pt x="1490" y="1172"/>
                  </a:lnTo>
                  <a:lnTo>
                    <a:pt x="1513" y="1165"/>
                  </a:lnTo>
                  <a:lnTo>
                    <a:pt x="1537" y="1156"/>
                  </a:lnTo>
                  <a:lnTo>
                    <a:pt x="1562" y="1147"/>
                  </a:lnTo>
                  <a:lnTo>
                    <a:pt x="1587" y="1137"/>
                  </a:lnTo>
                  <a:lnTo>
                    <a:pt x="1612" y="1126"/>
                  </a:lnTo>
                  <a:lnTo>
                    <a:pt x="1638" y="1115"/>
                  </a:lnTo>
                  <a:lnTo>
                    <a:pt x="1662" y="1104"/>
                  </a:lnTo>
                  <a:lnTo>
                    <a:pt x="1686" y="1093"/>
                  </a:lnTo>
                  <a:lnTo>
                    <a:pt x="1709" y="1081"/>
                  </a:lnTo>
                  <a:lnTo>
                    <a:pt x="1731" y="1070"/>
                  </a:lnTo>
                  <a:lnTo>
                    <a:pt x="1750" y="1058"/>
                  </a:lnTo>
                  <a:lnTo>
                    <a:pt x="1770" y="1047"/>
                  </a:lnTo>
                  <a:lnTo>
                    <a:pt x="1788" y="1035"/>
                  </a:lnTo>
                  <a:lnTo>
                    <a:pt x="1806" y="1025"/>
                  </a:lnTo>
                  <a:lnTo>
                    <a:pt x="1821" y="1014"/>
                  </a:lnTo>
                  <a:lnTo>
                    <a:pt x="1835" y="1004"/>
                  </a:lnTo>
                  <a:lnTo>
                    <a:pt x="1847" y="994"/>
                  </a:lnTo>
                  <a:lnTo>
                    <a:pt x="1858" y="984"/>
                  </a:lnTo>
                  <a:lnTo>
                    <a:pt x="1867" y="975"/>
                  </a:lnTo>
                  <a:lnTo>
                    <a:pt x="1874" y="967"/>
                  </a:lnTo>
                  <a:lnTo>
                    <a:pt x="1879" y="959"/>
                  </a:lnTo>
                  <a:lnTo>
                    <a:pt x="1888" y="946"/>
                  </a:lnTo>
                  <a:lnTo>
                    <a:pt x="1892" y="934"/>
                  </a:lnTo>
                  <a:lnTo>
                    <a:pt x="1892" y="919"/>
                  </a:lnTo>
                  <a:lnTo>
                    <a:pt x="1889" y="905"/>
                  </a:lnTo>
                  <a:close/>
                </a:path>
              </a:pathLst>
            </a:custGeom>
            <a:solidFill>
              <a:srgbClr val="DD9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470" y="2513"/>
              <a:ext cx="74" cy="42"/>
            </a:xfrm>
            <a:custGeom>
              <a:avLst/>
              <a:gdLst>
                <a:gd name="T0" fmla="*/ 86 w 149"/>
                <a:gd name="T1" fmla="*/ 70 h 84"/>
                <a:gd name="T2" fmla="*/ 101 w 149"/>
                <a:gd name="T3" fmla="*/ 63 h 84"/>
                <a:gd name="T4" fmla="*/ 113 w 149"/>
                <a:gd name="T5" fmla="*/ 56 h 84"/>
                <a:gd name="T6" fmla="*/ 125 w 149"/>
                <a:gd name="T7" fmla="*/ 48 h 84"/>
                <a:gd name="T8" fmla="*/ 134 w 149"/>
                <a:gd name="T9" fmla="*/ 40 h 84"/>
                <a:gd name="T10" fmla="*/ 142 w 149"/>
                <a:gd name="T11" fmla="*/ 32 h 84"/>
                <a:gd name="T12" fmla="*/ 147 w 149"/>
                <a:gd name="T13" fmla="*/ 24 h 84"/>
                <a:gd name="T14" fmla="*/ 149 w 149"/>
                <a:gd name="T15" fmla="*/ 17 h 84"/>
                <a:gd name="T16" fmla="*/ 148 w 149"/>
                <a:gd name="T17" fmla="*/ 10 h 84"/>
                <a:gd name="T18" fmla="*/ 144 w 149"/>
                <a:gd name="T19" fmla="*/ 6 h 84"/>
                <a:gd name="T20" fmla="*/ 137 w 149"/>
                <a:gd name="T21" fmla="*/ 2 h 84"/>
                <a:gd name="T22" fmla="*/ 128 w 149"/>
                <a:gd name="T23" fmla="*/ 1 h 84"/>
                <a:gd name="T24" fmla="*/ 118 w 149"/>
                <a:gd name="T25" fmla="*/ 0 h 84"/>
                <a:gd name="T26" fmla="*/ 105 w 149"/>
                <a:gd name="T27" fmla="*/ 2 h 84"/>
                <a:gd name="T28" fmla="*/ 91 w 149"/>
                <a:gd name="T29" fmla="*/ 4 h 84"/>
                <a:gd name="T30" fmla="*/ 78 w 149"/>
                <a:gd name="T31" fmla="*/ 9 h 84"/>
                <a:gd name="T32" fmla="*/ 63 w 149"/>
                <a:gd name="T33" fmla="*/ 15 h 84"/>
                <a:gd name="T34" fmla="*/ 48 w 149"/>
                <a:gd name="T35" fmla="*/ 22 h 84"/>
                <a:gd name="T36" fmla="*/ 35 w 149"/>
                <a:gd name="T37" fmla="*/ 29 h 84"/>
                <a:gd name="T38" fmla="*/ 23 w 149"/>
                <a:gd name="T39" fmla="*/ 37 h 84"/>
                <a:gd name="T40" fmla="*/ 14 w 149"/>
                <a:gd name="T41" fmla="*/ 45 h 84"/>
                <a:gd name="T42" fmla="*/ 7 w 149"/>
                <a:gd name="T43" fmla="*/ 53 h 84"/>
                <a:gd name="T44" fmla="*/ 3 w 149"/>
                <a:gd name="T45" fmla="*/ 61 h 84"/>
                <a:gd name="T46" fmla="*/ 0 w 149"/>
                <a:gd name="T47" fmla="*/ 68 h 84"/>
                <a:gd name="T48" fmla="*/ 2 w 149"/>
                <a:gd name="T49" fmla="*/ 74 h 84"/>
                <a:gd name="T50" fmla="*/ 5 w 149"/>
                <a:gd name="T51" fmla="*/ 78 h 84"/>
                <a:gd name="T52" fmla="*/ 12 w 149"/>
                <a:gd name="T53" fmla="*/ 82 h 84"/>
                <a:gd name="T54" fmla="*/ 20 w 149"/>
                <a:gd name="T55" fmla="*/ 84 h 84"/>
                <a:gd name="T56" fmla="*/ 30 w 149"/>
                <a:gd name="T57" fmla="*/ 84 h 84"/>
                <a:gd name="T58" fmla="*/ 43 w 149"/>
                <a:gd name="T59" fmla="*/ 83 h 84"/>
                <a:gd name="T60" fmla="*/ 57 w 149"/>
                <a:gd name="T61" fmla="*/ 80 h 84"/>
                <a:gd name="T62" fmla="*/ 71 w 149"/>
                <a:gd name="T63" fmla="*/ 76 h 84"/>
                <a:gd name="T64" fmla="*/ 86 w 149"/>
                <a:gd name="T65" fmla="*/ 7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9" h="84">
                  <a:moveTo>
                    <a:pt x="86" y="70"/>
                  </a:moveTo>
                  <a:lnTo>
                    <a:pt x="101" y="63"/>
                  </a:lnTo>
                  <a:lnTo>
                    <a:pt x="113" y="56"/>
                  </a:lnTo>
                  <a:lnTo>
                    <a:pt x="125" y="48"/>
                  </a:lnTo>
                  <a:lnTo>
                    <a:pt x="134" y="40"/>
                  </a:lnTo>
                  <a:lnTo>
                    <a:pt x="142" y="32"/>
                  </a:lnTo>
                  <a:lnTo>
                    <a:pt x="147" y="24"/>
                  </a:lnTo>
                  <a:lnTo>
                    <a:pt x="149" y="17"/>
                  </a:lnTo>
                  <a:lnTo>
                    <a:pt x="148" y="10"/>
                  </a:lnTo>
                  <a:lnTo>
                    <a:pt x="144" y="6"/>
                  </a:lnTo>
                  <a:lnTo>
                    <a:pt x="137" y="2"/>
                  </a:lnTo>
                  <a:lnTo>
                    <a:pt x="128" y="1"/>
                  </a:lnTo>
                  <a:lnTo>
                    <a:pt x="118" y="0"/>
                  </a:lnTo>
                  <a:lnTo>
                    <a:pt x="105" y="2"/>
                  </a:lnTo>
                  <a:lnTo>
                    <a:pt x="91" y="4"/>
                  </a:lnTo>
                  <a:lnTo>
                    <a:pt x="78" y="9"/>
                  </a:lnTo>
                  <a:lnTo>
                    <a:pt x="63" y="15"/>
                  </a:lnTo>
                  <a:lnTo>
                    <a:pt x="48" y="22"/>
                  </a:lnTo>
                  <a:lnTo>
                    <a:pt x="35" y="29"/>
                  </a:lnTo>
                  <a:lnTo>
                    <a:pt x="23" y="37"/>
                  </a:lnTo>
                  <a:lnTo>
                    <a:pt x="14" y="45"/>
                  </a:lnTo>
                  <a:lnTo>
                    <a:pt x="7" y="53"/>
                  </a:lnTo>
                  <a:lnTo>
                    <a:pt x="3" y="61"/>
                  </a:lnTo>
                  <a:lnTo>
                    <a:pt x="0" y="68"/>
                  </a:lnTo>
                  <a:lnTo>
                    <a:pt x="2" y="74"/>
                  </a:lnTo>
                  <a:lnTo>
                    <a:pt x="5" y="78"/>
                  </a:lnTo>
                  <a:lnTo>
                    <a:pt x="12" y="82"/>
                  </a:lnTo>
                  <a:lnTo>
                    <a:pt x="20" y="84"/>
                  </a:lnTo>
                  <a:lnTo>
                    <a:pt x="30" y="84"/>
                  </a:lnTo>
                  <a:lnTo>
                    <a:pt x="43" y="83"/>
                  </a:lnTo>
                  <a:lnTo>
                    <a:pt x="57" y="80"/>
                  </a:lnTo>
                  <a:lnTo>
                    <a:pt x="71" y="76"/>
                  </a:lnTo>
                  <a:lnTo>
                    <a:pt x="8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90" y="2693"/>
              <a:ext cx="34" cy="35"/>
            </a:xfrm>
            <a:custGeom>
              <a:avLst/>
              <a:gdLst>
                <a:gd name="T0" fmla="*/ 49 w 69"/>
                <a:gd name="T1" fmla="*/ 65 h 69"/>
                <a:gd name="T2" fmla="*/ 60 w 69"/>
                <a:gd name="T3" fmla="*/ 57 h 69"/>
                <a:gd name="T4" fmla="*/ 67 w 69"/>
                <a:gd name="T5" fmla="*/ 47 h 69"/>
                <a:gd name="T6" fmla="*/ 69 w 69"/>
                <a:gd name="T7" fmla="*/ 34 h 69"/>
                <a:gd name="T8" fmla="*/ 66 w 69"/>
                <a:gd name="T9" fmla="*/ 20 h 69"/>
                <a:gd name="T10" fmla="*/ 62 w 69"/>
                <a:gd name="T11" fmla="*/ 15 h 69"/>
                <a:gd name="T12" fmla="*/ 58 w 69"/>
                <a:gd name="T13" fmla="*/ 9 h 69"/>
                <a:gd name="T14" fmla="*/ 53 w 69"/>
                <a:gd name="T15" fmla="*/ 5 h 69"/>
                <a:gd name="T16" fmla="*/ 47 w 69"/>
                <a:gd name="T17" fmla="*/ 2 h 69"/>
                <a:gd name="T18" fmla="*/ 40 w 69"/>
                <a:gd name="T19" fmla="*/ 0 h 69"/>
                <a:gd name="T20" fmla="*/ 35 w 69"/>
                <a:gd name="T21" fmla="*/ 0 h 69"/>
                <a:gd name="T22" fmla="*/ 28 w 69"/>
                <a:gd name="T23" fmla="*/ 0 h 69"/>
                <a:gd name="T24" fmla="*/ 21 w 69"/>
                <a:gd name="T25" fmla="*/ 2 h 69"/>
                <a:gd name="T26" fmla="*/ 9 w 69"/>
                <a:gd name="T27" fmla="*/ 10 h 69"/>
                <a:gd name="T28" fmla="*/ 2 w 69"/>
                <a:gd name="T29" fmla="*/ 20 h 69"/>
                <a:gd name="T30" fmla="*/ 0 w 69"/>
                <a:gd name="T31" fmla="*/ 34 h 69"/>
                <a:gd name="T32" fmla="*/ 2 w 69"/>
                <a:gd name="T33" fmla="*/ 47 h 69"/>
                <a:gd name="T34" fmla="*/ 6 w 69"/>
                <a:gd name="T35" fmla="*/ 54 h 69"/>
                <a:gd name="T36" fmla="*/ 11 w 69"/>
                <a:gd name="T37" fmla="*/ 58 h 69"/>
                <a:gd name="T38" fmla="*/ 16 w 69"/>
                <a:gd name="T39" fmla="*/ 63 h 69"/>
                <a:gd name="T40" fmla="*/ 22 w 69"/>
                <a:gd name="T41" fmla="*/ 66 h 69"/>
                <a:gd name="T42" fmla="*/ 28 w 69"/>
                <a:gd name="T43" fmla="*/ 68 h 69"/>
                <a:gd name="T44" fmla="*/ 35 w 69"/>
                <a:gd name="T45" fmla="*/ 69 h 69"/>
                <a:gd name="T46" fmla="*/ 42 w 69"/>
                <a:gd name="T47" fmla="*/ 68 h 69"/>
                <a:gd name="T48" fmla="*/ 49 w 69"/>
                <a:gd name="T4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69">
                  <a:moveTo>
                    <a:pt x="49" y="65"/>
                  </a:moveTo>
                  <a:lnTo>
                    <a:pt x="60" y="57"/>
                  </a:lnTo>
                  <a:lnTo>
                    <a:pt x="67" y="47"/>
                  </a:lnTo>
                  <a:lnTo>
                    <a:pt x="69" y="34"/>
                  </a:lnTo>
                  <a:lnTo>
                    <a:pt x="66" y="20"/>
                  </a:lnTo>
                  <a:lnTo>
                    <a:pt x="62" y="15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9" y="10"/>
                  </a:lnTo>
                  <a:lnTo>
                    <a:pt x="2" y="20"/>
                  </a:lnTo>
                  <a:lnTo>
                    <a:pt x="0" y="34"/>
                  </a:lnTo>
                  <a:lnTo>
                    <a:pt x="2" y="47"/>
                  </a:lnTo>
                  <a:lnTo>
                    <a:pt x="6" y="54"/>
                  </a:lnTo>
                  <a:lnTo>
                    <a:pt x="11" y="58"/>
                  </a:lnTo>
                  <a:lnTo>
                    <a:pt x="16" y="63"/>
                  </a:lnTo>
                  <a:lnTo>
                    <a:pt x="22" y="66"/>
                  </a:lnTo>
                  <a:lnTo>
                    <a:pt x="28" y="68"/>
                  </a:lnTo>
                  <a:lnTo>
                    <a:pt x="35" y="69"/>
                  </a:lnTo>
                  <a:lnTo>
                    <a:pt x="42" y="68"/>
                  </a:lnTo>
                  <a:lnTo>
                    <a:pt x="49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94" y="2562"/>
              <a:ext cx="35" cy="35"/>
            </a:xfrm>
            <a:custGeom>
              <a:avLst/>
              <a:gdLst>
                <a:gd name="T0" fmla="*/ 48 w 69"/>
                <a:gd name="T1" fmla="*/ 66 h 69"/>
                <a:gd name="T2" fmla="*/ 59 w 69"/>
                <a:gd name="T3" fmla="*/ 58 h 69"/>
                <a:gd name="T4" fmla="*/ 67 w 69"/>
                <a:gd name="T5" fmla="*/ 47 h 69"/>
                <a:gd name="T6" fmla="*/ 69 w 69"/>
                <a:gd name="T7" fmla="*/ 34 h 69"/>
                <a:gd name="T8" fmla="*/ 66 w 69"/>
                <a:gd name="T9" fmla="*/ 21 h 69"/>
                <a:gd name="T10" fmla="*/ 63 w 69"/>
                <a:gd name="T11" fmla="*/ 15 h 69"/>
                <a:gd name="T12" fmla="*/ 58 w 69"/>
                <a:gd name="T13" fmla="*/ 9 h 69"/>
                <a:gd name="T14" fmla="*/ 53 w 69"/>
                <a:gd name="T15" fmla="*/ 6 h 69"/>
                <a:gd name="T16" fmla="*/ 48 w 69"/>
                <a:gd name="T17" fmla="*/ 2 h 69"/>
                <a:gd name="T18" fmla="*/ 41 w 69"/>
                <a:gd name="T19" fmla="*/ 0 h 69"/>
                <a:gd name="T20" fmla="*/ 35 w 69"/>
                <a:gd name="T21" fmla="*/ 0 h 69"/>
                <a:gd name="T22" fmla="*/ 28 w 69"/>
                <a:gd name="T23" fmla="*/ 0 h 69"/>
                <a:gd name="T24" fmla="*/ 21 w 69"/>
                <a:gd name="T25" fmla="*/ 2 h 69"/>
                <a:gd name="T26" fmla="*/ 10 w 69"/>
                <a:gd name="T27" fmla="*/ 10 h 69"/>
                <a:gd name="T28" fmla="*/ 3 w 69"/>
                <a:gd name="T29" fmla="*/ 21 h 69"/>
                <a:gd name="T30" fmla="*/ 0 w 69"/>
                <a:gd name="T31" fmla="*/ 34 h 69"/>
                <a:gd name="T32" fmla="*/ 3 w 69"/>
                <a:gd name="T33" fmla="*/ 47 h 69"/>
                <a:gd name="T34" fmla="*/ 6 w 69"/>
                <a:gd name="T35" fmla="*/ 54 h 69"/>
                <a:gd name="T36" fmla="*/ 11 w 69"/>
                <a:gd name="T37" fmla="*/ 59 h 69"/>
                <a:gd name="T38" fmla="*/ 15 w 69"/>
                <a:gd name="T39" fmla="*/ 63 h 69"/>
                <a:gd name="T40" fmla="*/ 22 w 69"/>
                <a:gd name="T41" fmla="*/ 67 h 69"/>
                <a:gd name="T42" fmla="*/ 28 w 69"/>
                <a:gd name="T43" fmla="*/ 68 h 69"/>
                <a:gd name="T44" fmla="*/ 35 w 69"/>
                <a:gd name="T45" fmla="*/ 69 h 69"/>
                <a:gd name="T46" fmla="*/ 41 w 69"/>
                <a:gd name="T47" fmla="*/ 68 h 69"/>
                <a:gd name="T48" fmla="*/ 48 w 69"/>
                <a:gd name="T49" fmla="*/ 6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69">
                  <a:moveTo>
                    <a:pt x="48" y="66"/>
                  </a:moveTo>
                  <a:lnTo>
                    <a:pt x="59" y="58"/>
                  </a:lnTo>
                  <a:lnTo>
                    <a:pt x="67" y="47"/>
                  </a:lnTo>
                  <a:lnTo>
                    <a:pt x="69" y="34"/>
                  </a:lnTo>
                  <a:lnTo>
                    <a:pt x="66" y="21"/>
                  </a:lnTo>
                  <a:lnTo>
                    <a:pt x="63" y="15"/>
                  </a:lnTo>
                  <a:lnTo>
                    <a:pt x="58" y="9"/>
                  </a:lnTo>
                  <a:lnTo>
                    <a:pt x="53" y="6"/>
                  </a:lnTo>
                  <a:lnTo>
                    <a:pt x="48" y="2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0" y="10"/>
                  </a:lnTo>
                  <a:lnTo>
                    <a:pt x="3" y="21"/>
                  </a:lnTo>
                  <a:lnTo>
                    <a:pt x="0" y="34"/>
                  </a:lnTo>
                  <a:lnTo>
                    <a:pt x="3" y="47"/>
                  </a:lnTo>
                  <a:lnTo>
                    <a:pt x="6" y="54"/>
                  </a:lnTo>
                  <a:lnTo>
                    <a:pt x="11" y="59"/>
                  </a:lnTo>
                  <a:lnTo>
                    <a:pt x="15" y="63"/>
                  </a:lnTo>
                  <a:lnTo>
                    <a:pt x="22" y="67"/>
                  </a:lnTo>
                  <a:lnTo>
                    <a:pt x="28" y="68"/>
                  </a:lnTo>
                  <a:lnTo>
                    <a:pt x="35" y="69"/>
                  </a:lnTo>
                  <a:lnTo>
                    <a:pt x="41" y="68"/>
                  </a:lnTo>
                  <a:lnTo>
                    <a:pt x="48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77" y="2483"/>
              <a:ext cx="35" cy="34"/>
            </a:xfrm>
            <a:custGeom>
              <a:avLst/>
              <a:gdLst>
                <a:gd name="T0" fmla="*/ 48 w 69"/>
                <a:gd name="T1" fmla="*/ 67 h 69"/>
                <a:gd name="T2" fmla="*/ 59 w 69"/>
                <a:gd name="T3" fmla="*/ 59 h 69"/>
                <a:gd name="T4" fmla="*/ 66 w 69"/>
                <a:gd name="T5" fmla="*/ 47 h 69"/>
                <a:gd name="T6" fmla="*/ 69 w 69"/>
                <a:gd name="T7" fmla="*/ 34 h 69"/>
                <a:gd name="T8" fmla="*/ 66 w 69"/>
                <a:gd name="T9" fmla="*/ 21 h 69"/>
                <a:gd name="T10" fmla="*/ 63 w 69"/>
                <a:gd name="T11" fmla="*/ 15 h 69"/>
                <a:gd name="T12" fmla="*/ 58 w 69"/>
                <a:gd name="T13" fmla="*/ 9 h 69"/>
                <a:gd name="T14" fmla="*/ 54 w 69"/>
                <a:gd name="T15" fmla="*/ 6 h 69"/>
                <a:gd name="T16" fmla="*/ 48 w 69"/>
                <a:gd name="T17" fmla="*/ 2 h 69"/>
                <a:gd name="T18" fmla="*/ 41 w 69"/>
                <a:gd name="T19" fmla="*/ 1 h 69"/>
                <a:gd name="T20" fmla="*/ 34 w 69"/>
                <a:gd name="T21" fmla="*/ 0 h 69"/>
                <a:gd name="T22" fmla="*/ 28 w 69"/>
                <a:gd name="T23" fmla="*/ 1 h 69"/>
                <a:gd name="T24" fmla="*/ 21 w 69"/>
                <a:gd name="T25" fmla="*/ 3 h 69"/>
                <a:gd name="T26" fmla="*/ 10 w 69"/>
                <a:gd name="T27" fmla="*/ 11 h 69"/>
                <a:gd name="T28" fmla="*/ 2 w 69"/>
                <a:gd name="T29" fmla="*/ 22 h 69"/>
                <a:gd name="T30" fmla="*/ 0 w 69"/>
                <a:gd name="T31" fmla="*/ 34 h 69"/>
                <a:gd name="T32" fmla="*/ 3 w 69"/>
                <a:gd name="T33" fmla="*/ 48 h 69"/>
                <a:gd name="T34" fmla="*/ 7 w 69"/>
                <a:gd name="T35" fmla="*/ 54 h 69"/>
                <a:gd name="T36" fmla="*/ 11 w 69"/>
                <a:gd name="T37" fmla="*/ 60 h 69"/>
                <a:gd name="T38" fmla="*/ 16 w 69"/>
                <a:gd name="T39" fmla="*/ 63 h 69"/>
                <a:gd name="T40" fmla="*/ 21 w 69"/>
                <a:gd name="T41" fmla="*/ 67 h 69"/>
                <a:gd name="T42" fmla="*/ 28 w 69"/>
                <a:gd name="T43" fmla="*/ 69 h 69"/>
                <a:gd name="T44" fmla="*/ 34 w 69"/>
                <a:gd name="T45" fmla="*/ 69 h 69"/>
                <a:gd name="T46" fmla="*/ 41 w 69"/>
                <a:gd name="T47" fmla="*/ 69 h 69"/>
                <a:gd name="T48" fmla="*/ 48 w 69"/>
                <a:gd name="T49" fmla="*/ 6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69">
                  <a:moveTo>
                    <a:pt x="48" y="67"/>
                  </a:moveTo>
                  <a:lnTo>
                    <a:pt x="59" y="59"/>
                  </a:lnTo>
                  <a:lnTo>
                    <a:pt x="66" y="47"/>
                  </a:lnTo>
                  <a:lnTo>
                    <a:pt x="69" y="34"/>
                  </a:lnTo>
                  <a:lnTo>
                    <a:pt x="66" y="21"/>
                  </a:lnTo>
                  <a:lnTo>
                    <a:pt x="63" y="15"/>
                  </a:lnTo>
                  <a:lnTo>
                    <a:pt x="58" y="9"/>
                  </a:lnTo>
                  <a:lnTo>
                    <a:pt x="54" y="6"/>
                  </a:lnTo>
                  <a:lnTo>
                    <a:pt x="48" y="2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28" y="1"/>
                  </a:lnTo>
                  <a:lnTo>
                    <a:pt x="21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34"/>
                  </a:lnTo>
                  <a:lnTo>
                    <a:pt x="3" y="48"/>
                  </a:lnTo>
                  <a:lnTo>
                    <a:pt x="7" y="54"/>
                  </a:lnTo>
                  <a:lnTo>
                    <a:pt x="11" y="60"/>
                  </a:lnTo>
                  <a:lnTo>
                    <a:pt x="16" y="63"/>
                  </a:lnTo>
                  <a:lnTo>
                    <a:pt x="21" y="67"/>
                  </a:lnTo>
                  <a:lnTo>
                    <a:pt x="28" y="69"/>
                  </a:lnTo>
                  <a:lnTo>
                    <a:pt x="34" y="69"/>
                  </a:lnTo>
                  <a:lnTo>
                    <a:pt x="41" y="69"/>
                  </a:lnTo>
                  <a:lnTo>
                    <a:pt x="48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538" y="2176"/>
              <a:ext cx="226" cy="105"/>
            </a:xfrm>
            <a:custGeom>
              <a:avLst/>
              <a:gdLst>
                <a:gd name="T0" fmla="*/ 20 w 454"/>
                <a:gd name="T1" fmla="*/ 170 h 211"/>
                <a:gd name="T2" fmla="*/ 19 w 454"/>
                <a:gd name="T3" fmla="*/ 170 h 211"/>
                <a:gd name="T4" fmla="*/ 14 w 454"/>
                <a:gd name="T5" fmla="*/ 171 h 211"/>
                <a:gd name="T6" fmla="*/ 9 w 454"/>
                <a:gd name="T7" fmla="*/ 173 h 211"/>
                <a:gd name="T8" fmla="*/ 5 w 454"/>
                <a:gd name="T9" fmla="*/ 176 h 211"/>
                <a:gd name="T10" fmla="*/ 1 w 454"/>
                <a:gd name="T11" fmla="*/ 181 h 211"/>
                <a:gd name="T12" fmla="*/ 0 w 454"/>
                <a:gd name="T13" fmla="*/ 187 h 211"/>
                <a:gd name="T14" fmla="*/ 1 w 454"/>
                <a:gd name="T15" fmla="*/ 196 h 211"/>
                <a:gd name="T16" fmla="*/ 8 w 454"/>
                <a:gd name="T17" fmla="*/ 207 h 211"/>
                <a:gd name="T18" fmla="*/ 16 w 454"/>
                <a:gd name="T19" fmla="*/ 210 h 211"/>
                <a:gd name="T20" fmla="*/ 31 w 454"/>
                <a:gd name="T21" fmla="*/ 211 h 211"/>
                <a:gd name="T22" fmla="*/ 51 w 454"/>
                <a:gd name="T23" fmla="*/ 208 h 211"/>
                <a:gd name="T24" fmla="*/ 76 w 454"/>
                <a:gd name="T25" fmla="*/ 202 h 211"/>
                <a:gd name="T26" fmla="*/ 105 w 454"/>
                <a:gd name="T27" fmla="*/ 193 h 211"/>
                <a:gd name="T28" fmla="*/ 137 w 454"/>
                <a:gd name="T29" fmla="*/ 183 h 211"/>
                <a:gd name="T30" fmla="*/ 171 w 454"/>
                <a:gd name="T31" fmla="*/ 169 h 211"/>
                <a:gd name="T32" fmla="*/ 206 w 454"/>
                <a:gd name="T33" fmla="*/ 155 h 211"/>
                <a:gd name="T34" fmla="*/ 242 w 454"/>
                <a:gd name="T35" fmla="*/ 140 h 211"/>
                <a:gd name="T36" fmla="*/ 278 w 454"/>
                <a:gd name="T37" fmla="*/ 124 h 211"/>
                <a:gd name="T38" fmla="*/ 312 w 454"/>
                <a:gd name="T39" fmla="*/ 108 h 211"/>
                <a:gd name="T40" fmla="*/ 344 w 454"/>
                <a:gd name="T41" fmla="*/ 90 h 211"/>
                <a:gd name="T42" fmla="*/ 374 w 454"/>
                <a:gd name="T43" fmla="*/ 74 h 211"/>
                <a:gd name="T44" fmla="*/ 400 w 454"/>
                <a:gd name="T45" fmla="*/ 59 h 211"/>
                <a:gd name="T46" fmla="*/ 420 w 454"/>
                <a:gd name="T47" fmla="*/ 44 h 211"/>
                <a:gd name="T48" fmla="*/ 437 w 454"/>
                <a:gd name="T49" fmla="*/ 32 h 211"/>
                <a:gd name="T50" fmla="*/ 448 w 454"/>
                <a:gd name="T51" fmla="*/ 19 h 211"/>
                <a:gd name="T52" fmla="*/ 454 w 454"/>
                <a:gd name="T53" fmla="*/ 10 h 211"/>
                <a:gd name="T54" fmla="*/ 454 w 454"/>
                <a:gd name="T55" fmla="*/ 4 h 211"/>
                <a:gd name="T56" fmla="*/ 448 w 454"/>
                <a:gd name="T57" fmla="*/ 0 h 211"/>
                <a:gd name="T58" fmla="*/ 440 w 454"/>
                <a:gd name="T59" fmla="*/ 0 h 211"/>
                <a:gd name="T60" fmla="*/ 431 w 454"/>
                <a:gd name="T61" fmla="*/ 3 h 211"/>
                <a:gd name="T62" fmla="*/ 419 w 454"/>
                <a:gd name="T63" fmla="*/ 7 h 211"/>
                <a:gd name="T64" fmla="*/ 408 w 454"/>
                <a:gd name="T65" fmla="*/ 13 h 211"/>
                <a:gd name="T66" fmla="*/ 400 w 454"/>
                <a:gd name="T67" fmla="*/ 18 h 211"/>
                <a:gd name="T68" fmla="*/ 387 w 454"/>
                <a:gd name="T69" fmla="*/ 25 h 211"/>
                <a:gd name="T70" fmla="*/ 370 w 454"/>
                <a:gd name="T71" fmla="*/ 34 h 211"/>
                <a:gd name="T72" fmla="*/ 348 w 454"/>
                <a:gd name="T73" fmla="*/ 44 h 211"/>
                <a:gd name="T74" fmla="*/ 324 w 454"/>
                <a:gd name="T75" fmla="*/ 56 h 211"/>
                <a:gd name="T76" fmla="*/ 297 w 454"/>
                <a:gd name="T77" fmla="*/ 68 h 211"/>
                <a:gd name="T78" fmla="*/ 270 w 454"/>
                <a:gd name="T79" fmla="*/ 82 h 211"/>
                <a:gd name="T80" fmla="*/ 240 w 454"/>
                <a:gd name="T81" fmla="*/ 96 h 211"/>
                <a:gd name="T82" fmla="*/ 209 w 454"/>
                <a:gd name="T83" fmla="*/ 109 h 211"/>
                <a:gd name="T84" fmla="*/ 177 w 454"/>
                <a:gd name="T85" fmla="*/ 123 h 211"/>
                <a:gd name="T86" fmla="*/ 148 w 454"/>
                <a:gd name="T87" fmla="*/ 134 h 211"/>
                <a:gd name="T88" fmla="*/ 118 w 454"/>
                <a:gd name="T89" fmla="*/ 146 h 211"/>
                <a:gd name="T90" fmla="*/ 89 w 454"/>
                <a:gd name="T91" fmla="*/ 155 h 211"/>
                <a:gd name="T92" fmla="*/ 63 w 454"/>
                <a:gd name="T93" fmla="*/ 162 h 211"/>
                <a:gd name="T94" fmla="*/ 40 w 454"/>
                <a:gd name="T95" fmla="*/ 168 h 211"/>
                <a:gd name="T96" fmla="*/ 20 w 454"/>
                <a:gd name="T97" fmla="*/ 17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4" h="211">
                  <a:moveTo>
                    <a:pt x="20" y="170"/>
                  </a:moveTo>
                  <a:lnTo>
                    <a:pt x="19" y="170"/>
                  </a:lnTo>
                  <a:lnTo>
                    <a:pt x="14" y="171"/>
                  </a:lnTo>
                  <a:lnTo>
                    <a:pt x="9" y="173"/>
                  </a:lnTo>
                  <a:lnTo>
                    <a:pt x="5" y="176"/>
                  </a:lnTo>
                  <a:lnTo>
                    <a:pt x="1" y="181"/>
                  </a:lnTo>
                  <a:lnTo>
                    <a:pt x="0" y="187"/>
                  </a:lnTo>
                  <a:lnTo>
                    <a:pt x="1" y="196"/>
                  </a:lnTo>
                  <a:lnTo>
                    <a:pt x="8" y="207"/>
                  </a:lnTo>
                  <a:lnTo>
                    <a:pt x="16" y="210"/>
                  </a:lnTo>
                  <a:lnTo>
                    <a:pt x="31" y="211"/>
                  </a:lnTo>
                  <a:lnTo>
                    <a:pt x="51" y="208"/>
                  </a:lnTo>
                  <a:lnTo>
                    <a:pt x="76" y="202"/>
                  </a:lnTo>
                  <a:lnTo>
                    <a:pt x="105" y="193"/>
                  </a:lnTo>
                  <a:lnTo>
                    <a:pt x="137" y="183"/>
                  </a:lnTo>
                  <a:lnTo>
                    <a:pt x="171" y="169"/>
                  </a:lnTo>
                  <a:lnTo>
                    <a:pt x="206" y="155"/>
                  </a:lnTo>
                  <a:lnTo>
                    <a:pt x="242" y="140"/>
                  </a:lnTo>
                  <a:lnTo>
                    <a:pt x="278" y="124"/>
                  </a:lnTo>
                  <a:lnTo>
                    <a:pt x="312" y="108"/>
                  </a:lnTo>
                  <a:lnTo>
                    <a:pt x="344" y="90"/>
                  </a:lnTo>
                  <a:lnTo>
                    <a:pt x="374" y="74"/>
                  </a:lnTo>
                  <a:lnTo>
                    <a:pt x="400" y="59"/>
                  </a:lnTo>
                  <a:lnTo>
                    <a:pt x="420" y="44"/>
                  </a:lnTo>
                  <a:lnTo>
                    <a:pt x="437" y="32"/>
                  </a:lnTo>
                  <a:lnTo>
                    <a:pt x="448" y="19"/>
                  </a:lnTo>
                  <a:lnTo>
                    <a:pt x="454" y="10"/>
                  </a:lnTo>
                  <a:lnTo>
                    <a:pt x="454" y="4"/>
                  </a:lnTo>
                  <a:lnTo>
                    <a:pt x="448" y="0"/>
                  </a:lnTo>
                  <a:lnTo>
                    <a:pt x="440" y="0"/>
                  </a:lnTo>
                  <a:lnTo>
                    <a:pt x="431" y="3"/>
                  </a:lnTo>
                  <a:lnTo>
                    <a:pt x="419" y="7"/>
                  </a:lnTo>
                  <a:lnTo>
                    <a:pt x="408" y="13"/>
                  </a:lnTo>
                  <a:lnTo>
                    <a:pt x="400" y="18"/>
                  </a:lnTo>
                  <a:lnTo>
                    <a:pt x="387" y="25"/>
                  </a:lnTo>
                  <a:lnTo>
                    <a:pt x="370" y="34"/>
                  </a:lnTo>
                  <a:lnTo>
                    <a:pt x="348" y="44"/>
                  </a:lnTo>
                  <a:lnTo>
                    <a:pt x="324" y="56"/>
                  </a:lnTo>
                  <a:lnTo>
                    <a:pt x="297" y="68"/>
                  </a:lnTo>
                  <a:lnTo>
                    <a:pt x="270" y="82"/>
                  </a:lnTo>
                  <a:lnTo>
                    <a:pt x="240" y="96"/>
                  </a:lnTo>
                  <a:lnTo>
                    <a:pt x="209" y="109"/>
                  </a:lnTo>
                  <a:lnTo>
                    <a:pt x="177" y="123"/>
                  </a:lnTo>
                  <a:lnTo>
                    <a:pt x="148" y="134"/>
                  </a:lnTo>
                  <a:lnTo>
                    <a:pt x="118" y="146"/>
                  </a:lnTo>
                  <a:lnTo>
                    <a:pt x="89" y="155"/>
                  </a:lnTo>
                  <a:lnTo>
                    <a:pt x="63" y="162"/>
                  </a:lnTo>
                  <a:lnTo>
                    <a:pt x="40" y="168"/>
                  </a:lnTo>
                  <a:lnTo>
                    <a:pt x="20" y="1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601" y="2324"/>
              <a:ext cx="227" cy="105"/>
            </a:xfrm>
            <a:custGeom>
              <a:avLst/>
              <a:gdLst>
                <a:gd name="T0" fmla="*/ 18 w 454"/>
                <a:gd name="T1" fmla="*/ 169 h 209"/>
                <a:gd name="T2" fmla="*/ 17 w 454"/>
                <a:gd name="T3" fmla="*/ 169 h 209"/>
                <a:gd name="T4" fmla="*/ 14 w 454"/>
                <a:gd name="T5" fmla="*/ 170 h 209"/>
                <a:gd name="T6" fmla="*/ 9 w 454"/>
                <a:gd name="T7" fmla="*/ 171 h 209"/>
                <a:gd name="T8" fmla="*/ 5 w 454"/>
                <a:gd name="T9" fmla="*/ 175 h 209"/>
                <a:gd name="T10" fmla="*/ 1 w 454"/>
                <a:gd name="T11" fmla="*/ 179 h 209"/>
                <a:gd name="T12" fmla="*/ 0 w 454"/>
                <a:gd name="T13" fmla="*/ 185 h 209"/>
                <a:gd name="T14" fmla="*/ 1 w 454"/>
                <a:gd name="T15" fmla="*/ 194 h 209"/>
                <a:gd name="T16" fmla="*/ 8 w 454"/>
                <a:gd name="T17" fmla="*/ 205 h 209"/>
                <a:gd name="T18" fmla="*/ 16 w 454"/>
                <a:gd name="T19" fmla="*/ 209 h 209"/>
                <a:gd name="T20" fmla="*/ 31 w 454"/>
                <a:gd name="T21" fmla="*/ 209 h 209"/>
                <a:gd name="T22" fmla="*/ 51 w 454"/>
                <a:gd name="T23" fmla="*/ 206 h 209"/>
                <a:gd name="T24" fmla="*/ 76 w 454"/>
                <a:gd name="T25" fmla="*/ 200 h 209"/>
                <a:gd name="T26" fmla="*/ 104 w 454"/>
                <a:gd name="T27" fmla="*/ 192 h 209"/>
                <a:gd name="T28" fmla="*/ 136 w 454"/>
                <a:gd name="T29" fmla="*/ 181 h 209"/>
                <a:gd name="T30" fmla="*/ 170 w 454"/>
                <a:gd name="T31" fmla="*/ 168 h 209"/>
                <a:gd name="T32" fmla="*/ 205 w 454"/>
                <a:gd name="T33" fmla="*/ 154 h 209"/>
                <a:gd name="T34" fmla="*/ 242 w 454"/>
                <a:gd name="T35" fmla="*/ 139 h 209"/>
                <a:gd name="T36" fmla="*/ 276 w 454"/>
                <a:gd name="T37" fmla="*/ 123 h 209"/>
                <a:gd name="T38" fmla="*/ 311 w 454"/>
                <a:gd name="T39" fmla="*/ 106 h 209"/>
                <a:gd name="T40" fmla="*/ 344 w 454"/>
                <a:gd name="T41" fmla="*/ 90 h 209"/>
                <a:gd name="T42" fmla="*/ 373 w 454"/>
                <a:gd name="T43" fmla="*/ 73 h 209"/>
                <a:gd name="T44" fmla="*/ 400 w 454"/>
                <a:gd name="T45" fmla="*/ 58 h 209"/>
                <a:gd name="T46" fmla="*/ 420 w 454"/>
                <a:gd name="T47" fmla="*/ 43 h 209"/>
                <a:gd name="T48" fmla="*/ 436 w 454"/>
                <a:gd name="T49" fmla="*/ 31 h 209"/>
                <a:gd name="T50" fmla="*/ 448 w 454"/>
                <a:gd name="T51" fmla="*/ 18 h 209"/>
                <a:gd name="T52" fmla="*/ 454 w 454"/>
                <a:gd name="T53" fmla="*/ 9 h 209"/>
                <a:gd name="T54" fmla="*/ 453 w 454"/>
                <a:gd name="T55" fmla="*/ 3 h 209"/>
                <a:gd name="T56" fmla="*/ 448 w 454"/>
                <a:gd name="T57" fmla="*/ 0 h 209"/>
                <a:gd name="T58" fmla="*/ 440 w 454"/>
                <a:gd name="T59" fmla="*/ 0 h 209"/>
                <a:gd name="T60" fmla="*/ 430 w 454"/>
                <a:gd name="T61" fmla="*/ 2 h 209"/>
                <a:gd name="T62" fmla="*/ 418 w 454"/>
                <a:gd name="T63" fmla="*/ 5 h 209"/>
                <a:gd name="T64" fmla="*/ 406 w 454"/>
                <a:gd name="T65" fmla="*/ 11 h 209"/>
                <a:gd name="T66" fmla="*/ 398 w 454"/>
                <a:gd name="T67" fmla="*/ 16 h 209"/>
                <a:gd name="T68" fmla="*/ 386 w 454"/>
                <a:gd name="T69" fmla="*/ 23 h 209"/>
                <a:gd name="T70" fmla="*/ 368 w 454"/>
                <a:gd name="T71" fmla="*/ 32 h 209"/>
                <a:gd name="T72" fmla="*/ 348 w 454"/>
                <a:gd name="T73" fmla="*/ 42 h 209"/>
                <a:gd name="T74" fmla="*/ 324 w 454"/>
                <a:gd name="T75" fmla="*/ 55 h 209"/>
                <a:gd name="T76" fmla="*/ 297 w 454"/>
                <a:gd name="T77" fmla="*/ 68 h 209"/>
                <a:gd name="T78" fmla="*/ 268 w 454"/>
                <a:gd name="T79" fmla="*/ 81 h 209"/>
                <a:gd name="T80" fmla="*/ 238 w 454"/>
                <a:gd name="T81" fmla="*/ 95 h 209"/>
                <a:gd name="T82" fmla="*/ 208 w 454"/>
                <a:gd name="T83" fmla="*/ 108 h 209"/>
                <a:gd name="T84" fmla="*/ 177 w 454"/>
                <a:gd name="T85" fmla="*/ 122 h 209"/>
                <a:gd name="T86" fmla="*/ 146 w 454"/>
                <a:gd name="T87" fmla="*/ 133 h 209"/>
                <a:gd name="T88" fmla="*/ 116 w 454"/>
                <a:gd name="T89" fmla="*/ 145 h 209"/>
                <a:gd name="T90" fmla="*/ 89 w 454"/>
                <a:gd name="T91" fmla="*/ 154 h 209"/>
                <a:gd name="T92" fmla="*/ 62 w 454"/>
                <a:gd name="T93" fmla="*/ 161 h 209"/>
                <a:gd name="T94" fmla="*/ 39 w 454"/>
                <a:gd name="T95" fmla="*/ 167 h 209"/>
                <a:gd name="T96" fmla="*/ 18 w 454"/>
                <a:gd name="T97" fmla="*/ 16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4" h="209">
                  <a:moveTo>
                    <a:pt x="18" y="169"/>
                  </a:moveTo>
                  <a:lnTo>
                    <a:pt x="17" y="169"/>
                  </a:lnTo>
                  <a:lnTo>
                    <a:pt x="14" y="170"/>
                  </a:lnTo>
                  <a:lnTo>
                    <a:pt x="9" y="171"/>
                  </a:lnTo>
                  <a:lnTo>
                    <a:pt x="5" y="175"/>
                  </a:lnTo>
                  <a:lnTo>
                    <a:pt x="1" y="179"/>
                  </a:lnTo>
                  <a:lnTo>
                    <a:pt x="0" y="185"/>
                  </a:lnTo>
                  <a:lnTo>
                    <a:pt x="1" y="194"/>
                  </a:lnTo>
                  <a:lnTo>
                    <a:pt x="8" y="205"/>
                  </a:lnTo>
                  <a:lnTo>
                    <a:pt x="16" y="209"/>
                  </a:lnTo>
                  <a:lnTo>
                    <a:pt x="31" y="209"/>
                  </a:lnTo>
                  <a:lnTo>
                    <a:pt x="51" y="206"/>
                  </a:lnTo>
                  <a:lnTo>
                    <a:pt x="76" y="200"/>
                  </a:lnTo>
                  <a:lnTo>
                    <a:pt x="104" y="192"/>
                  </a:lnTo>
                  <a:lnTo>
                    <a:pt x="136" y="181"/>
                  </a:lnTo>
                  <a:lnTo>
                    <a:pt x="170" y="168"/>
                  </a:lnTo>
                  <a:lnTo>
                    <a:pt x="205" y="154"/>
                  </a:lnTo>
                  <a:lnTo>
                    <a:pt x="242" y="139"/>
                  </a:lnTo>
                  <a:lnTo>
                    <a:pt x="276" y="123"/>
                  </a:lnTo>
                  <a:lnTo>
                    <a:pt x="311" y="106"/>
                  </a:lnTo>
                  <a:lnTo>
                    <a:pt x="344" y="90"/>
                  </a:lnTo>
                  <a:lnTo>
                    <a:pt x="373" y="73"/>
                  </a:lnTo>
                  <a:lnTo>
                    <a:pt x="400" y="58"/>
                  </a:lnTo>
                  <a:lnTo>
                    <a:pt x="420" y="43"/>
                  </a:lnTo>
                  <a:lnTo>
                    <a:pt x="436" y="31"/>
                  </a:lnTo>
                  <a:lnTo>
                    <a:pt x="448" y="18"/>
                  </a:lnTo>
                  <a:lnTo>
                    <a:pt x="454" y="9"/>
                  </a:lnTo>
                  <a:lnTo>
                    <a:pt x="453" y="3"/>
                  </a:lnTo>
                  <a:lnTo>
                    <a:pt x="448" y="0"/>
                  </a:lnTo>
                  <a:lnTo>
                    <a:pt x="440" y="0"/>
                  </a:lnTo>
                  <a:lnTo>
                    <a:pt x="430" y="2"/>
                  </a:lnTo>
                  <a:lnTo>
                    <a:pt x="418" y="5"/>
                  </a:lnTo>
                  <a:lnTo>
                    <a:pt x="406" y="11"/>
                  </a:lnTo>
                  <a:lnTo>
                    <a:pt x="398" y="16"/>
                  </a:lnTo>
                  <a:lnTo>
                    <a:pt x="386" y="23"/>
                  </a:lnTo>
                  <a:lnTo>
                    <a:pt x="368" y="32"/>
                  </a:lnTo>
                  <a:lnTo>
                    <a:pt x="348" y="42"/>
                  </a:lnTo>
                  <a:lnTo>
                    <a:pt x="324" y="55"/>
                  </a:lnTo>
                  <a:lnTo>
                    <a:pt x="297" y="68"/>
                  </a:lnTo>
                  <a:lnTo>
                    <a:pt x="268" y="81"/>
                  </a:lnTo>
                  <a:lnTo>
                    <a:pt x="238" y="95"/>
                  </a:lnTo>
                  <a:lnTo>
                    <a:pt x="208" y="108"/>
                  </a:lnTo>
                  <a:lnTo>
                    <a:pt x="177" y="122"/>
                  </a:lnTo>
                  <a:lnTo>
                    <a:pt x="146" y="133"/>
                  </a:lnTo>
                  <a:lnTo>
                    <a:pt x="116" y="145"/>
                  </a:lnTo>
                  <a:lnTo>
                    <a:pt x="89" y="154"/>
                  </a:lnTo>
                  <a:lnTo>
                    <a:pt x="62" y="161"/>
                  </a:lnTo>
                  <a:lnTo>
                    <a:pt x="39" y="167"/>
                  </a:lnTo>
                  <a:lnTo>
                    <a:pt x="18" y="1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659" y="2458"/>
              <a:ext cx="227" cy="106"/>
            </a:xfrm>
            <a:custGeom>
              <a:avLst/>
              <a:gdLst>
                <a:gd name="T0" fmla="*/ 20 w 454"/>
                <a:gd name="T1" fmla="*/ 170 h 211"/>
                <a:gd name="T2" fmla="*/ 19 w 454"/>
                <a:gd name="T3" fmla="*/ 170 h 211"/>
                <a:gd name="T4" fmla="*/ 15 w 454"/>
                <a:gd name="T5" fmla="*/ 171 h 211"/>
                <a:gd name="T6" fmla="*/ 9 w 454"/>
                <a:gd name="T7" fmla="*/ 173 h 211"/>
                <a:gd name="T8" fmla="*/ 5 w 454"/>
                <a:gd name="T9" fmla="*/ 175 h 211"/>
                <a:gd name="T10" fmla="*/ 1 w 454"/>
                <a:gd name="T11" fmla="*/ 181 h 211"/>
                <a:gd name="T12" fmla="*/ 0 w 454"/>
                <a:gd name="T13" fmla="*/ 187 h 211"/>
                <a:gd name="T14" fmla="*/ 2 w 454"/>
                <a:gd name="T15" fmla="*/ 196 h 211"/>
                <a:gd name="T16" fmla="*/ 9 w 454"/>
                <a:gd name="T17" fmla="*/ 207 h 211"/>
                <a:gd name="T18" fmla="*/ 17 w 454"/>
                <a:gd name="T19" fmla="*/ 210 h 211"/>
                <a:gd name="T20" fmla="*/ 32 w 454"/>
                <a:gd name="T21" fmla="*/ 211 h 211"/>
                <a:gd name="T22" fmla="*/ 52 w 454"/>
                <a:gd name="T23" fmla="*/ 208 h 211"/>
                <a:gd name="T24" fmla="*/ 77 w 454"/>
                <a:gd name="T25" fmla="*/ 202 h 211"/>
                <a:gd name="T26" fmla="*/ 105 w 454"/>
                <a:gd name="T27" fmla="*/ 193 h 211"/>
                <a:gd name="T28" fmla="*/ 137 w 454"/>
                <a:gd name="T29" fmla="*/ 182 h 211"/>
                <a:gd name="T30" fmla="*/ 172 w 454"/>
                <a:gd name="T31" fmla="*/ 169 h 211"/>
                <a:gd name="T32" fmla="*/ 206 w 454"/>
                <a:gd name="T33" fmla="*/ 155 h 211"/>
                <a:gd name="T34" fmla="*/ 242 w 454"/>
                <a:gd name="T35" fmla="*/ 140 h 211"/>
                <a:gd name="T36" fmla="*/ 278 w 454"/>
                <a:gd name="T37" fmla="*/ 124 h 211"/>
                <a:gd name="T38" fmla="*/ 312 w 454"/>
                <a:gd name="T39" fmla="*/ 107 h 211"/>
                <a:gd name="T40" fmla="*/ 344 w 454"/>
                <a:gd name="T41" fmla="*/ 90 h 211"/>
                <a:gd name="T42" fmla="*/ 374 w 454"/>
                <a:gd name="T43" fmla="*/ 74 h 211"/>
                <a:gd name="T44" fmla="*/ 400 w 454"/>
                <a:gd name="T45" fmla="*/ 59 h 211"/>
                <a:gd name="T46" fmla="*/ 420 w 454"/>
                <a:gd name="T47" fmla="*/ 44 h 211"/>
                <a:gd name="T48" fmla="*/ 437 w 454"/>
                <a:gd name="T49" fmla="*/ 31 h 211"/>
                <a:gd name="T50" fmla="*/ 448 w 454"/>
                <a:gd name="T51" fmla="*/ 19 h 211"/>
                <a:gd name="T52" fmla="*/ 454 w 454"/>
                <a:gd name="T53" fmla="*/ 9 h 211"/>
                <a:gd name="T54" fmla="*/ 454 w 454"/>
                <a:gd name="T55" fmla="*/ 4 h 211"/>
                <a:gd name="T56" fmla="*/ 448 w 454"/>
                <a:gd name="T57" fmla="*/ 0 h 211"/>
                <a:gd name="T58" fmla="*/ 440 w 454"/>
                <a:gd name="T59" fmla="*/ 0 h 211"/>
                <a:gd name="T60" fmla="*/ 431 w 454"/>
                <a:gd name="T61" fmla="*/ 3 h 211"/>
                <a:gd name="T62" fmla="*/ 419 w 454"/>
                <a:gd name="T63" fmla="*/ 6 h 211"/>
                <a:gd name="T64" fmla="*/ 408 w 454"/>
                <a:gd name="T65" fmla="*/ 12 h 211"/>
                <a:gd name="T66" fmla="*/ 400 w 454"/>
                <a:gd name="T67" fmla="*/ 16 h 211"/>
                <a:gd name="T68" fmla="*/ 387 w 454"/>
                <a:gd name="T69" fmla="*/ 23 h 211"/>
                <a:gd name="T70" fmla="*/ 370 w 454"/>
                <a:gd name="T71" fmla="*/ 33 h 211"/>
                <a:gd name="T72" fmla="*/ 348 w 454"/>
                <a:gd name="T73" fmla="*/ 43 h 211"/>
                <a:gd name="T74" fmla="*/ 324 w 454"/>
                <a:gd name="T75" fmla="*/ 56 h 211"/>
                <a:gd name="T76" fmla="*/ 297 w 454"/>
                <a:gd name="T77" fmla="*/ 68 h 211"/>
                <a:gd name="T78" fmla="*/ 270 w 454"/>
                <a:gd name="T79" fmla="*/ 82 h 211"/>
                <a:gd name="T80" fmla="*/ 240 w 454"/>
                <a:gd name="T81" fmla="*/ 96 h 211"/>
                <a:gd name="T82" fmla="*/ 209 w 454"/>
                <a:gd name="T83" fmla="*/ 109 h 211"/>
                <a:gd name="T84" fmla="*/ 177 w 454"/>
                <a:gd name="T85" fmla="*/ 122 h 211"/>
                <a:gd name="T86" fmla="*/ 148 w 454"/>
                <a:gd name="T87" fmla="*/ 134 h 211"/>
                <a:gd name="T88" fmla="*/ 118 w 454"/>
                <a:gd name="T89" fmla="*/ 145 h 211"/>
                <a:gd name="T90" fmla="*/ 89 w 454"/>
                <a:gd name="T91" fmla="*/ 155 h 211"/>
                <a:gd name="T92" fmla="*/ 63 w 454"/>
                <a:gd name="T93" fmla="*/ 162 h 211"/>
                <a:gd name="T94" fmla="*/ 40 w 454"/>
                <a:gd name="T95" fmla="*/ 167 h 211"/>
                <a:gd name="T96" fmla="*/ 20 w 454"/>
                <a:gd name="T97" fmla="*/ 17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4" h="211">
                  <a:moveTo>
                    <a:pt x="20" y="170"/>
                  </a:moveTo>
                  <a:lnTo>
                    <a:pt x="19" y="170"/>
                  </a:lnTo>
                  <a:lnTo>
                    <a:pt x="15" y="171"/>
                  </a:lnTo>
                  <a:lnTo>
                    <a:pt x="9" y="173"/>
                  </a:lnTo>
                  <a:lnTo>
                    <a:pt x="5" y="175"/>
                  </a:lnTo>
                  <a:lnTo>
                    <a:pt x="1" y="181"/>
                  </a:lnTo>
                  <a:lnTo>
                    <a:pt x="0" y="187"/>
                  </a:lnTo>
                  <a:lnTo>
                    <a:pt x="2" y="196"/>
                  </a:lnTo>
                  <a:lnTo>
                    <a:pt x="9" y="207"/>
                  </a:lnTo>
                  <a:lnTo>
                    <a:pt x="17" y="210"/>
                  </a:lnTo>
                  <a:lnTo>
                    <a:pt x="32" y="211"/>
                  </a:lnTo>
                  <a:lnTo>
                    <a:pt x="52" y="208"/>
                  </a:lnTo>
                  <a:lnTo>
                    <a:pt x="77" y="202"/>
                  </a:lnTo>
                  <a:lnTo>
                    <a:pt x="105" y="193"/>
                  </a:lnTo>
                  <a:lnTo>
                    <a:pt x="137" y="182"/>
                  </a:lnTo>
                  <a:lnTo>
                    <a:pt x="172" y="169"/>
                  </a:lnTo>
                  <a:lnTo>
                    <a:pt x="206" y="155"/>
                  </a:lnTo>
                  <a:lnTo>
                    <a:pt x="242" y="140"/>
                  </a:lnTo>
                  <a:lnTo>
                    <a:pt x="278" y="124"/>
                  </a:lnTo>
                  <a:lnTo>
                    <a:pt x="312" y="107"/>
                  </a:lnTo>
                  <a:lnTo>
                    <a:pt x="344" y="90"/>
                  </a:lnTo>
                  <a:lnTo>
                    <a:pt x="374" y="74"/>
                  </a:lnTo>
                  <a:lnTo>
                    <a:pt x="400" y="59"/>
                  </a:lnTo>
                  <a:lnTo>
                    <a:pt x="420" y="44"/>
                  </a:lnTo>
                  <a:lnTo>
                    <a:pt x="437" y="31"/>
                  </a:lnTo>
                  <a:lnTo>
                    <a:pt x="448" y="19"/>
                  </a:lnTo>
                  <a:lnTo>
                    <a:pt x="454" y="9"/>
                  </a:lnTo>
                  <a:lnTo>
                    <a:pt x="454" y="4"/>
                  </a:lnTo>
                  <a:lnTo>
                    <a:pt x="448" y="0"/>
                  </a:lnTo>
                  <a:lnTo>
                    <a:pt x="440" y="0"/>
                  </a:lnTo>
                  <a:lnTo>
                    <a:pt x="431" y="3"/>
                  </a:lnTo>
                  <a:lnTo>
                    <a:pt x="419" y="6"/>
                  </a:lnTo>
                  <a:lnTo>
                    <a:pt x="408" y="12"/>
                  </a:lnTo>
                  <a:lnTo>
                    <a:pt x="400" y="16"/>
                  </a:lnTo>
                  <a:lnTo>
                    <a:pt x="387" y="23"/>
                  </a:lnTo>
                  <a:lnTo>
                    <a:pt x="370" y="33"/>
                  </a:lnTo>
                  <a:lnTo>
                    <a:pt x="348" y="43"/>
                  </a:lnTo>
                  <a:lnTo>
                    <a:pt x="324" y="56"/>
                  </a:lnTo>
                  <a:lnTo>
                    <a:pt x="297" y="68"/>
                  </a:lnTo>
                  <a:lnTo>
                    <a:pt x="270" y="82"/>
                  </a:lnTo>
                  <a:lnTo>
                    <a:pt x="240" y="96"/>
                  </a:lnTo>
                  <a:lnTo>
                    <a:pt x="209" y="109"/>
                  </a:lnTo>
                  <a:lnTo>
                    <a:pt x="177" y="122"/>
                  </a:lnTo>
                  <a:lnTo>
                    <a:pt x="148" y="134"/>
                  </a:lnTo>
                  <a:lnTo>
                    <a:pt x="118" y="145"/>
                  </a:lnTo>
                  <a:lnTo>
                    <a:pt x="89" y="155"/>
                  </a:lnTo>
                  <a:lnTo>
                    <a:pt x="63" y="162"/>
                  </a:lnTo>
                  <a:lnTo>
                    <a:pt x="40" y="167"/>
                  </a:lnTo>
                  <a:lnTo>
                    <a:pt x="20" y="1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721" y="2602"/>
              <a:ext cx="227" cy="104"/>
            </a:xfrm>
            <a:custGeom>
              <a:avLst/>
              <a:gdLst>
                <a:gd name="T0" fmla="*/ 19 w 455"/>
                <a:gd name="T1" fmla="*/ 169 h 209"/>
                <a:gd name="T2" fmla="*/ 18 w 455"/>
                <a:gd name="T3" fmla="*/ 169 h 209"/>
                <a:gd name="T4" fmla="*/ 14 w 455"/>
                <a:gd name="T5" fmla="*/ 170 h 209"/>
                <a:gd name="T6" fmla="*/ 10 w 455"/>
                <a:gd name="T7" fmla="*/ 172 h 209"/>
                <a:gd name="T8" fmla="*/ 5 w 455"/>
                <a:gd name="T9" fmla="*/ 174 h 209"/>
                <a:gd name="T10" fmla="*/ 2 w 455"/>
                <a:gd name="T11" fmla="*/ 179 h 209"/>
                <a:gd name="T12" fmla="*/ 0 w 455"/>
                <a:gd name="T13" fmla="*/ 186 h 209"/>
                <a:gd name="T14" fmla="*/ 2 w 455"/>
                <a:gd name="T15" fmla="*/ 194 h 209"/>
                <a:gd name="T16" fmla="*/ 8 w 455"/>
                <a:gd name="T17" fmla="*/ 204 h 209"/>
                <a:gd name="T18" fmla="*/ 16 w 455"/>
                <a:gd name="T19" fmla="*/ 209 h 209"/>
                <a:gd name="T20" fmla="*/ 31 w 455"/>
                <a:gd name="T21" fmla="*/ 209 h 209"/>
                <a:gd name="T22" fmla="*/ 51 w 455"/>
                <a:gd name="T23" fmla="*/ 205 h 209"/>
                <a:gd name="T24" fmla="*/ 76 w 455"/>
                <a:gd name="T25" fmla="*/ 200 h 209"/>
                <a:gd name="T26" fmla="*/ 105 w 455"/>
                <a:gd name="T27" fmla="*/ 192 h 209"/>
                <a:gd name="T28" fmla="*/ 136 w 455"/>
                <a:gd name="T29" fmla="*/ 181 h 209"/>
                <a:gd name="T30" fmla="*/ 171 w 455"/>
                <a:gd name="T31" fmla="*/ 169 h 209"/>
                <a:gd name="T32" fmla="*/ 206 w 455"/>
                <a:gd name="T33" fmla="*/ 154 h 209"/>
                <a:gd name="T34" fmla="*/ 242 w 455"/>
                <a:gd name="T35" fmla="*/ 139 h 209"/>
                <a:gd name="T36" fmla="*/ 278 w 455"/>
                <a:gd name="T37" fmla="*/ 122 h 209"/>
                <a:gd name="T38" fmla="*/ 312 w 455"/>
                <a:gd name="T39" fmla="*/ 106 h 209"/>
                <a:gd name="T40" fmla="*/ 345 w 455"/>
                <a:gd name="T41" fmla="*/ 90 h 209"/>
                <a:gd name="T42" fmla="*/ 375 w 455"/>
                <a:gd name="T43" fmla="*/ 74 h 209"/>
                <a:gd name="T44" fmla="*/ 401 w 455"/>
                <a:gd name="T45" fmla="*/ 59 h 209"/>
                <a:gd name="T46" fmla="*/ 422 w 455"/>
                <a:gd name="T47" fmla="*/ 44 h 209"/>
                <a:gd name="T48" fmla="*/ 438 w 455"/>
                <a:gd name="T49" fmla="*/ 31 h 209"/>
                <a:gd name="T50" fmla="*/ 449 w 455"/>
                <a:gd name="T51" fmla="*/ 19 h 209"/>
                <a:gd name="T52" fmla="*/ 455 w 455"/>
                <a:gd name="T53" fmla="*/ 10 h 209"/>
                <a:gd name="T54" fmla="*/ 454 w 455"/>
                <a:gd name="T55" fmla="*/ 4 h 209"/>
                <a:gd name="T56" fmla="*/ 449 w 455"/>
                <a:gd name="T57" fmla="*/ 0 h 209"/>
                <a:gd name="T58" fmla="*/ 441 w 455"/>
                <a:gd name="T59" fmla="*/ 0 h 209"/>
                <a:gd name="T60" fmla="*/ 431 w 455"/>
                <a:gd name="T61" fmla="*/ 3 h 209"/>
                <a:gd name="T62" fmla="*/ 420 w 455"/>
                <a:gd name="T63" fmla="*/ 6 h 209"/>
                <a:gd name="T64" fmla="*/ 408 w 455"/>
                <a:gd name="T65" fmla="*/ 12 h 209"/>
                <a:gd name="T66" fmla="*/ 400 w 455"/>
                <a:gd name="T67" fmla="*/ 16 h 209"/>
                <a:gd name="T68" fmla="*/ 387 w 455"/>
                <a:gd name="T69" fmla="*/ 23 h 209"/>
                <a:gd name="T70" fmla="*/ 370 w 455"/>
                <a:gd name="T71" fmla="*/ 33 h 209"/>
                <a:gd name="T72" fmla="*/ 349 w 455"/>
                <a:gd name="T73" fmla="*/ 43 h 209"/>
                <a:gd name="T74" fmla="*/ 325 w 455"/>
                <a:gd name="T75" fmla="*/ 56 h 209"/>
                <a:gd name="T76" fmla="*/ 299 w 455"/>
                <a:gd name="T77" fmla="*/ 68 h 209"/>
                <a:gd name="T78" fmla="*/ 270 w 455"/>
                <a:gd name="T79" fmla="*/ 81 h 209"/>
                <a:gd name="T80" fmla="*/ 240 w 455"/>
                <a:gd name="T81" fmla="*/ 95 h 209"/>
                <a:gd name="T82" fmla="*/ 209 w 455"/>
                <a:gd name="T83" fmla="*/ 109 h 209"/>
                <a:gd name="T84" fmla="*/ 178 w 455"/>
                <a:gd name="T85" fmla="*/ 121 h 209"/>
                <a:gd name="T86" fmla="*/ 147 w 455"/>
                <a:gd name="T87" fmla="*/ 133 h 209"/>
                <a:gd name="T88" fmla="*/ 118 w 455"/>
                <a:gd name="T89" fmla="*/ 144 h 209"/>
                <a:gd name="T90" fmla="*/ 89 w 455"/>
                <a:gd name="T91" fmla="*/ 154 h 209"/>
                <a:gd name="T92" fmla="*/ 63 w 455"/>
                <a:gd name="T93" fmla="*/ 161 h 209"/>
                <a:gd name="T94" fmla="*/ 40 w 455"/>
                <a:gd name="T95" fmla="*/ 166 h 209"/>
                <a:gd name="T96" fmla="*/ 19 w 455"/>
                <a:gd name="T97" fmla="*/ 16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5" h="209">
                  <a:moveTo>
                    <a:pt x="19" y="169"/>
                  </a:moveTo>
                  <a:lnTo>
                    <a:pt x="18" y="169"/>
                  </a:lnTo>
                  <a:lnTo>
                    <a:pt x="14" y="170"/>
                  </a:lnTo>
                  <a:lnTo>
                    <a:pt x="10" y="172"/>
                  </a:lnTo>
                  <a:lnTo>
                    <a:pt x="5" y="174"/>
                  </a:lnTo>
                  <a:lnTo>
                    <a:pt x="2" y="179"/>
                  </a:lnTo>
                  <a:lnTo>
                    <a:pt x="0" y="186"/>
                  </a:lnTo>
                  <a:lnTo>
                    <a:pt x="2" y="194"/>
                  </a:lnTo>
                  <a:lnTo>
                    <a:pt x="8" y="204"/>
                  </a:lnTo>
                  <a:lnTo>
                    <a:pt x="16" y="209"/>
                  </a:lnTo>
                  <a:lnTo>
                    <a:pt x="31" y="209"/>
                  </a:lnTo>
                  <a:lnTo>
                    <a:pt x="51" y="205"/>
                  </a:lnTo>
                  <a:lnTo>
                    <a:pt x="76" y="200"/>
                  </a:lnTo>
                  <a:lnTo>
                    <a:pt x="105" y="192"/>
                  </a:lnTo>
                  <a:lnTo>
                    <a:pt x="136" y="181"/>
                  </a:lnTo>
                  <a:lnTo>
                    <a:pt x="171" y="169"/>
                  </a:lnTo>
                  <a:lnTo>
                    <a:pt x="206" y="154"/>
                  </a:lnTo>
                  <a:lnTo>
                    <a:pt x="242" y="139"/>
                  </a:lnTo>
                  <a:lnTo>
                    <a:pt x="278" y="122"/>
                  </a:lnTo>
                  <a:lnTo>
                    <a:pt x="312" y="106"/>
                  </a:lnTo>
                  <a:lnTo>
                    <a:pt x="345" y="90"/>
                  </a:lnTo>
                  <a:lnTo>
                    <a:pt x="375" y="74"/>
                  </a:lnTo>
                  <a:lnTo>
                    <a:pt x="401" y="59"/>
                  </a:lnTo>
                  <a:lnTo>
                    <a:pt x="422" y="44"/>
                  </a:lnTo>
                  <a:lnTo>
                    <a:pt x="438" y="31"/>
                  </a:lnTo>
                  <a:lnTo>
                    <a:pt x="449" y="19"/>
                  </a:lnTo>
                  <a:lnTo>
                    <a:pt x="455" y="10"/>
                  </a:lnTo>
                  <a:lnTo>
                    <a:pt x="454" y="4"/>
                  </a:lnTo>
                  <a:lnTo>
                    <a:pt x="449" y="0"/>
                  </a:lnTo>
                  <a:lnTo>
                    <a:pt x="441" y="0"/>
                  </a:lnTo>
                  <a:lnTo>
                    <a:pt x="431" y="3"/>
                  </a:lnTo>
                  <a:lnTo>
                    <a:pt x="420" y="6"/>
                  </a:lnTo>
                  <a:lnTo>
                    <a:pt x="408" y="12"/>
                  </a:lnTo>
                  <a:lnTo>
                    <a:pt x="400" y="16"/>
                  </a:lnTo>
                  <a:lnTo>
                    <a:pt x="387" y="23"/>
                  </a:lnTo>
                  <a:lnTo>
                    <a:pt x="370" y="33"/>
                  </a:lnTo>
                  <a:lnTo>
                    <a:pt x="349" y="43"/>
                  </a:lnTo>
                  <a:lnTo>
                    <a:pt x="325" y="56"/>
                  </a:lnTo>
                  <a:lnTo>
                    <a:pt x="299" y="68"/>
                  </a:lnTo>
                  <a:lnTo>
                    <a:pt x="270" y="81"/>
                  </a:lnTo>
                  <a:lnTo>
                    <a:pt x="240" y="95"/>
                  </a:lnTo>
                  <a:lnTo>
                    <a:pt x="209" y="109"/>
                  </a:lnTo>
                  <a:lnTo>
                    <a:pt x="178" y="121"/>
                  </a:lnTo>
                  <a:lnTo>
                    <a:pt x="147" y="133"/>
                  </a:lnTo>
                  <a:lnTo>
                    <a:pt x="118" y="144"/>
                  </a:lnTo>
                  <a:lnTo>
                    <a:pt x="89" y="154"/>
                  </a:lnTo>
                  <a:lnTo>
                    <a:pt x="63" y="161"/>
                  </a:lnTo>
                  <a:lnTo>
                    <a:pt x="40" y="166"/>
                  </a:lnTo>
                  <a:lnTo>
                    <a:pt x="19" y="1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568" y="2298"/>
              <a:ext cx="58" cy="94"/>
            </a:xfrm>
            <a:custGeom>
              <a:avLst/>
              <a:gdLst>
                <a:gd name="T0" fmla="*/ 116 w 116"/>
                <a:gd name="T1" fmla="*/ 180 h 187"/>
                <a:gd name="T2" fmla="*/ 39 w 116"/>
                <a:gd name="T3" fmla="*/ 0 h 187"/>
                <a:gd name="T4" fmla="*/ 0 w 116"/>
                <a:gd name="T5" fmla="*/ 7 h 187"/>
                <a:gd name="T6" fmla="*/ 77 w 116"/>
                <a:gd name="T7" fmla="*/ 187 h 187"/>
                <a:gd name="T8" fmla="*/ 116 w 116"/>
                <a:gd name="T9" fmla="*/ 18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87">
                  <a:moveTo>
                    <a:pt x="116" y="180"/>
                  </a:moveTo>
                  <a:lnTo>
                    <a:pt x="39" y="0"/>
                  </a:lnTo>
                  <a:lnTo>
                    <a:pt x="0" y="7"/>
                  </a:lnTo>
                  <a:lnTo>
                    <a:pt x="77" y="187"/>
                  </a:lnTo>
                  <a:lnTo>
                    <a:pt x="116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627" y="2436"/>
              <a:ext cx="57" cy="92"/>
            </a:xfrm>
            <a:custGeom>
              <a:avLst/>
              <a:gdLst>
                <a:gd name="T0" fmla="*/ 115 w 115"/>
                <a:gd name="T1" fmla="*/ 179 h 186"/>
                <a:gd name="T2" fmla="*/ 39 w 115"/>
                <a:gd name="T3" fmla="*/ 0 h 186"/>
                <a:gd name="T4" fmla="*/ 0 w 115"/>
                <a:gd name="T5" fmla="*/ 6 h 186"/>
                <a:gd name="T6" fmla="*/ 77 w 115"/>
                <a:gd name="T7" fmla="*/ 186 h 186"/>
                <a:gd name="T8" fmla="*/ 115 w 115"/>
                <a:gd name="T9" fmla="*/ 17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86">
                  <a:moveTo>
                    <a:pt x="115" y="179"/>
                  </a:moveTo>
                  <a:lnTo>
                    <a:pt x="39" y="0"/>
                  </a:lnTo>
                  <a:lnTo>
                    <a:pt x="0" y="6"/>
                  </a:lnTo>
                  <a:lnTo>
                    <a:pt x="77" y="186"/>
                  </a:lnTo>
                  <a:lnTo>
                    <a:pt x="115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685" y="2572"/>
              <a:ext cx="59" cy="93"/>
            </a:xfrm>
            <a:custGeom>
              <a:avLst/>
              <a:gdLst>
                <a:gd name="T0" fmla="*/ 117 w 117"/>
                <a:gd name="T1" fmla="*/ 179 h 186"/>
                <a:gd name="T2" fmla="*/ 40 w 117"/>
                <a:gd name="T3" fmla="*/ 0 h 186"/>
                <a:gd name="T4" fmla="*/ 0 w 117"/>
                <a:gd name="T5" fmla="*/ 6 h 186"/>
                <a:gd name="T6" fmla="*/ 77 w 117"/>
                <a:gd name="T7" fmla="*/ 186 h 186"/>
                <a:gd name="T8" fmla="*/ 117 w 117"/>
                <a:gd name="T9" fmla="*/ 17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86">
                  <a:moveTo>
                    <a:pt x="117" y="179"/>
                  </a:moveTo>
                  <a:lnTo>
                    <a:pt x="40" y="0"/>
                  </a:lnTo>
                  <a:lnTo>
                    <a:pt x="0" y="6"/>
                  </a:lnTo>
                  <a:lnTo>
                    <a:pt x="77" y="186"/>
                  </a:lnTo>
                  <a:lnTo>
                    <a:pt x="117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612" y="2271"/>
              <a:ext cx="90" cy="107"/>
            </a:xfrm>
            <a:custGeom>
              <a:avLst/>
              <a:gdLst>
                <a:gd name="T0" fmla="*/ 178 w 178"/>
                <a:gd name="T1" fmla="*/ 178 h 213"/>
                <a:gd name="T2" fmla="*/ 102 w 178"/>
                <a:gd name="T3" fmla="*/ 0 h 213"/>
                <a:gd name="T4" fmla="*/ 0 w 178"/>
                <a:gd name="T5" fmla="*/ 33 h 213"/>
                <a:gd name="T6" fmla="*/ 77 w 178"/>
                <a:gd name="T7" fmla="*/ 213 h 213"/>
                <a:gd name="T8" fmla="*/ 178 w 178"/>
                <a:gd name="T9" fmla="*/ 17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13">
                  <a:moveTo>
                    <a:pt x="178" y="178"/>
                  </a:moveTo>
                  <a:lnTo>
                    <a:pt x="102" y="0"/>
                  </a:lnTo>
                  <a:lnTo>
                    <a:pt x="0" y="33"/>
                  </a:lnTo>
                  <a:lnTo>
                    <a:pt x="77" y="213"/>
                  </a:lnTo>
                  <a:lnTo>
                    <a:pt x="178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672" y="2410"/>
              <a:ext cx="90" cy="107"/>
            </a:xfrm>
            <a:custGeom>
              <a:avLst/>
              <a:gdLst>
                <a:gd name="T0" fmla="*/ 178 w 178"/>
                <a:gd name="T1" fmla="*/ 179 h 213"/>
                <a:gd name="T2" fmla="*/ 101 w 178"/>
                <a:gd name="T3" fmla="*/ 0 h 213"/>
                <a:gd name="T4" fmla="*/ 0 w 178"/>
                <a:gd name="T5" fmla="*/ 33 h 213"/>
                <a:gd name="T6" fmla="*/ 76 w 178"/>
                <a:gd name="T7" fmla="*/ 213 h 213"/>
                <a:gd name="T8" fmla="*/ 178 w 178"/>
                <a:gd name="T9" fmla="*/ 17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13">
                  <a:moveTo>
                    <a:pt x="178" y="179"/>
                  </a:moveTo>
                  <a:lnTo>
                    <a:pt x="101" y="0"/>
                  </a:lnTo>
                  <a:lnTo>
                    <a:pt x="0" y="33"/>
                  </a:lnTo>
                  <a:lnTo>
                    <a:pt x="76" y="213"/>
                  </a:lnTo>
                  <a:lnTo>
                    <a:pt x="178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732" y="2549"/>
              <a:ext cx="89" cy="107"/>
            </a:xfrm>
            <a:custGeom>
              <a:avLst/>
              <a:gdLst>
                <a:gd name="T0" fmla="*/ 180 w 180"/>
                <a:gd name="T1" fmla="*/ 180 h 214"/>
                <a:gd name="T2" fmla="*/ 103 w 180"/>
                <a:gd name="T3" fmla="*/ 0 h 214"/>
                <a:gd name="T4" fmla="*/ 0 w 180"/>
                <a:gd name="T5" fmla="*/ 34 h 214"/>
                <a:gd name="T6" fmla="*/ 77 w 180"/>
                <a:gd name="T7" fmla="*/ 214 h 214"/>
                <a:gd name="T8" fmla="*/ 180 w 180"/>
                <a:gd name="T9" fmla="*/ 18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214">
                  <a:moveTo>
                    <a:pt x="180" y="180"/>
                  </a:moveTo>
                  <a:lnTo>
                    <a:pt x="103" y="0"/>
                  </a:lnTo>
                  <a:lnTo>
                    <a:pt x="0" y="34"/>
                  </a:lnTo>
                  <a:lnTo>
                    <a:pt x="77" y="214"/>
                  </a:lnTo>
                  <a:lnTo>
                    <a:pt x="180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736" y="2871"/>
              <a:ext cx="126" cy="50"/>
            </a:xfrm>
            <a:custGeom>
              <a:avLst/>
              <a:gdLst>
                <a:gd name="T0" fmla="*/ 252 w 252"/>
                <a:gd name="T1" fmla="*/ 0 h 100"/>
                <a:gd name="T2" fmla="*/ 249 w 252"/>
                <a:gd name="T3" fmla="*/ 0 h 100"/>
                <a:gd name="T4" fmla="*/ 241 w 252"/>
                <a:gd name="T5" fmla="*/ 0 h 100"/>
                <a:gd name="T6" fmla="*/ 230 w 252"/>
                <a:gd name="T7" fmla="*/ 1 h 100"/>
                <a:gd name="T8" fmla="*/ 213 w 252"/>
                <a:gd name="T9" fmla="*/ 2 h 100"/>
                <a:gd name="T10" fmla="*/ 195 w 252"/>
                <a:gd name="T11" fmla="*/ 3 h 100"/>
                <a:gd name="T12" fmla="*/ 174 w 252"/>
                <a:gd name="T13" fmla="*/ 5 h 100"/>
                <a:gd name="T14" fmla="*/ 152 w 252"/>
                <a:gd name="T15" fmla="*/ 8 h 100"/>
                <a:gd name="T16" fmla="*/ 129 w 252"/>
                <a:gd name="T17" fmla="*/ 10 h 100"/>
                <a:gd name="T18" fmla="*/ 106 w 252"/>
                <a:gd name="T19" fmla="*/ 13 h 100"/>
                <a:gd name="T20" fmla="*/ 83 w 252"/>
                <a:gd name="T21" fmla="*/ 17 h 100"/>
                <a:gd name="T22" fmla="*/ 63 w 252"/>
                <a:gd name="T23" fmla="*/ 22 h 100"/>
                <a:gd name="T24" fmla="*/ 43 w 252"/>
                <a:gd name="T25" fmla="*/ 26 h 100"/>
                <a:gd name="T26" fmla="*/ 27 w 252"/>
                <a:gd name="T27" fmla="*/ 31 h 100"/>
                <a:gd name="T28" fmla="*/ 14 w 252"/>
                <a:gd name="T29" fmla="*/ 37 h 100"/>
                <a:gd name="T30" fmla="*/ 5 w 252"/>
                <a:gd name="T31" fmla="*/ 43 h 100"/>
                <a:gd name="T32" fmla="*/ 0 w 252"/>
                <a:gd name="T33" fmla="*/ 50 h 100"/>
                <a:gd name="T34" fmla="*/ 3 w 252"/>
                <a:gd name="T35" fmla="*/ 64 h 100"/>
                <a:gd name="T36" fmla="*/ 17 w 252"/>
                <a:gd name="T37" fmla="*/ 75 h 100"/>
                <a:gd name="T38" fmla="*/ 36 w 252"/>
                <a:gd name="T39" fmla="*/ 84 h 100"/>
                <a:gd name="T40" fmla="*/ 60 w 252"/>
                <a:gd name="T41" fmla="*/ 90 h 100"/>
                <a:gd name="T42" fmla="*/ 85 w 252"/>
                <a:gd name="T43" fmla="*/ 94 h 100"/>
                <a:gd name="T44" fmla="*/ 106 w 252"/>
                <a:gd name="T45" fmla="*/ 98 h 100"/>
                <a:gd name="T46" fmla="*/ 121 w 252"/>
                <a:gd name="T47" fmla="*/ 100 h 100"/>
                <a:gd name="T48" fmla="*/ 127 w 252"/>
                <a:gd name="T49" fmla="*/ 100 h 100"/>
                <a:gd name="T50" fmla="*/ 125 w 252"/>
                <a:gd name="T51" fmla="*/ 99 h 100"/>
                <a:gd name="T52" fmla="*/ 118 w 252"/>
                <a:gd name="T53" fmla="*/ 98 h 100"/>
                <a:gd name="T54" fmla="*/ 109 w 252"/>
                <a:gd name="T55" fmla="*/ 95 h 100"/>
                <a:gd name="T56" fmla="*/ 97 w 252"/>
                <a:gd name="T57" fmla="*/ 91 h 100"/>
                <a:gd name="T58" fmla="*/ 85 w 252"/>
                <a:gd name="T59" fmla="*/ 86 h 100"/>
                <a:gd name="T60" fmla="*/ 73 w 252"/>
                <a:gd name="T61" fmla="*/ 81 h 100"/>
                <a:gd name="T62" fmla="*/ 64 w 252"/>
                <a:gd name="T63" fmla="*/ 75 h 100"/>
                <a:gd name="T64" fmla="*/ 57 w 252"/>
                <a:gd name="T65" fmla="*/ 68 h 100"/>
                <a:gd name="T66" fmla="*/ 55 w 252"/>
                <a:gd name="T67" fmla="*/ 61 h 100"/>
                <a:gd name="T68" fmla="*/ 57 w 252"/>
                <a:gd name="T69" fmla="*/ 53 h 100"/>
                <a:gd name="T70" fmla="*/ 66 w 252"/>
                <a:gd name="T71" fmla="*/ 45 h 100"/>
                <a:gd name="T72" fmla="*/ 83 w 252"/>
                <a:gd name="T73" fmla="*/ 35 h 100"/>
                <a:gd name="T74" fmla="*/ 109 w 252"/>
                <a:gd name="T75" fmla="*/ 27 h 100"/>
                <a:gd name="T76" fmla="*/ 144 w 252"/>
                <a:gd name="T77" fmla="*/ 18 h 100"/>
                <a:gd name="T78" fmla="*/ 192 w 252"/>
                <a:gd name="T79" fmla="*/ 9 h 100"/>
                <a:gd name="T80" fmla="*/ 252 w 252"/>
                <a:gd name="T8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" h="100">
                  <a:moveTo>
                    <a:pt x="252" y="0"/>
                  </a:moveTo>
                  <a:lnTo>
                    <a:pt x="249" y="0"/>
                  </a:lnTo>
                  <a:lnTo>
                    <a:pt x="241" y="0"/>
                  </a:lnTo>
                  <a:lnTo>
                    <a:pt x="230" y="1"/>
                  </a:lnTo>
                  <a:lnTo>
                    <a:pt x="213" y="2"/>
                  </a:lnTo>
                  <a:lnTo>
                    <a:pt x="195" y="3"/>
                  </a:lnTo>
                  <a:lnTo>
                    <a:pt x="174" y="5"/>
                  </a:lnTo>
                  <a:lnTo>
                    <a:pt x="152" y="8"/>
                  </a:lnTo>
                  <a:lnTo>
                    <a:pt x="129" y="10"/>
                  </a:lnTo>
                  <a:lnTo>
                    <a:pt x="106" y="13"/>
                  </a:lnTo>
                  <a:lnTo>
                    <a:pt x="83" y="17"/>
                  </a:lnTo>
                  <a:lnTo>
                    <a:pt x="63" y="22"/>
                  </a:lnTo>
                  <a:lnTo>
                    <a:pt x="43" y="26"/>
                  </a:lnTo>
                  <a:lnTo>
                    <a:pt x="27" y="31"/>
                  </a:lnTo>
                  <a:lnTo>
                    <a:pt x="14" y="37"/>
                  </a:lnTo>
                  <a:lnTo>
                    <a:pt x="5" y="43"/>
                  </a:lnTo>
                  <a:lnTo>
                    <a:pt x="0" y="50"/>
                  </a:lnTo>
                  <a:lnTo>
                    <a:pt x="3" y="64"/>
                  </a:lnTo>
                  <a:lnTo>
                    <a:pt x="17" y="75"/>
                  </a:lnTo>
                  <a:lnTo>
                    <a:pt x="36" y="84"/>
                  </a:lnTo>
                  <a:lnTo>
                    <a:pt x="60" y="90"/>
                  </a:lnTo>
                  <a:lnTo>
                    <a:pt x="85" y="94"/>
                  </a:lnTo>
                  <a:lnTo>
                    <a:pt x="106" y="98"/>
                  </a:lnTo>
                  <a:lnTo>
                    <a:pt x="121" y="100"/>
                  </a:lnTo>
                  <a:lnTo>
                    <a:pt x="127" y="100"/>
                  </a:lnTo>
                  <a:lnTo>
                    <a:pt x="125" y="99"/>
                  </a:lnTo>
                  <a:lnTo>
                    <a:pt x="118" y="98"/>
                  </a:lnTo>
                  <a:lnTo>
                    <a:pt x="109" y="95"/>
                  </a:lnTo>
                  <a:lnTo>
                    <a:pt x="97" y="91"/>
                  </a:lnTo>
                  <a:lnTo>
                    <a:pt x="85" y="86"/>
                  </a:lnTo>
                  <a:lnTo>
                    <a:pt x="73" y="81"/>
                  </a:lnTo>
                  <a:lnTo>
                    <a:pt x="64" y="75"/>
                  </a:lnTo>
                  <a:lnTo>
                    <a:pt x="57" y="68"/>
                  </a:lnTo>
                  <a:lnTo>
                    <a:pt x="55" y="61"/>
                  </a:lnTo>
                  <a:lnTo>
                    <a:pt x="57" y="53"/>
                  </a:lnTo>
                  <a:lnTo>
                    <a:pt x="66" y="45"/>
                  </a:lnTo>
                  <a:lnTo>
                    <a:pt x="83" y="35"/>
                  </a:lnTo>
                  <a:lnTo>
                    <a:pt x="109" y="27"/>
                  </a:lnTo>
                  <a:lnTo>
                    <a:pt x="144" y="18"/>
                  </a:lnTo>
                  <a:lnTo>
                    <a:pt x="192" y="9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705" y="2896"/>
              <a:ext cx="365" cy="67"/>
            </a:xfrm>
            <a:custGeom>
              <a:avLst/>
              <a:gdLst>
                <a:gd name="T0" fmla="*/ 383 w 729"/>
                <a:gd name="T1" fmla="*/ 135 h 135"/>
                <a:gd name="T2" fmla="*/ 417 w 729"/>
                <a:gd name="T3" fmla="*/ 134 h 135"/>
                <a:gd name="T4" fmla="*/ 451 w 729"/>
                <a:gd name="T5" fmla="*/ 132 h 135"/>
                <a:gd name="T6" fmla="*/ 483 w 729"/>
                <a:gd name="T7" fmla="*/ 128 h 135"/>
                <a:gd name="T8" fmla="*/ 524 w 729"/>
                <a:gd name="T9" fmla="*/ 125 h 135"/>
                <a:gd name="T10" fmla="*/ 570 w 729"/>
                <a:gd name="T11" fmla="*/ 117 h 135"/>
                <a:gd name="T12" fmla="*/ 612 w 729"/>
                <a:gd name="T13" fmla="*/ 107 h 135"/>
                <a:gd name="T14" fmla="*/ 649 w 729"/>
                <a:gd name="T15" fmla="*/ 97 h 135"/>
                <a:gd name="T16" fmla="*/ 679 w 729"/>
                <a:gd name="T17" fmla="*/ 84 h 135"/>
                <a:gd name="T18" fmla="*/ 703 w 729"/>
                <a:gd name="T19" fmla="*/ 72 h 135"/>
                <a:gd name="T20" fmla="*/ 720 w 729"/>
                <a:gd name="T21" fmla="*/ 57 h 135"/>
                <a:gd name="T22" fmla="*/ 728 w 729"/>
                <a:gd name="T23" fmla="*/ 42 h 135"/>
                <a:gd name="T24" fmla="*/ 728 w 729"/>
                <a:gd name="T25" fmla="*/ 26 h 135"/>
                <a:gd name="T26" fmla="*/ 717 w 729"/>
                <a:gd name="T27" fmla="*/ 8 h 135"/>
                <a:gd name="T28" fmla="*/ 702 w 729"/>
                <a:gd name="T29" fmla="*/ 12 h 135"/>
                <a:gd name="T30" fmla="*/ 679 w 729"/>
                <a:gd name="T31" fmla="*/ 34 h 135"/>
                <a:gd name="T32" fmla="*/ 641 w 729"/>
                <a:gd name="T33" fmla="*/ 53 h 135"/>
                <a:gd name="T34" fmla="*/ 590 w 729"/>
                <a:gd name="T35" fmla="*/ 71 h 135"/>
                <a:gd name="T36" fmla="*/ 548 w 729"/>
                <a:gd name="T37" fmla="*/ 80 h 135"/>
                <a:gd name="T38" fmla="*/ 527 w 729"/>
                <a:gd name="T39" fmla="*/ 83 h 135"/>
                <a:gd name="T40" fmla="*/ 502 w 729"/>
                <a:gd name="T41" fmla="*/ 87 h 135"/>
                <a:gd name="T42" fmla="*/ 477 w 729"/>
                <a:gd name="T43" fmla="*/ 90 h 135"/>
                <a:gd name="T44" fmla="*/ 451 w 729"/>
                <a:gd name="T45" fmla="*/ 92 h 135"/>
                <a:gd name="T46" fmla="*/ 423 w 729"/>
                <a:gd name="T47" fmla="*/ 94 h 135"/>
                <a:gd name="T48" fmla="*/ 393 w 729"/>
                <a:gd name="T49" fmla="*/ 95 h 135"/>
                <a:gd name="T50" fmla="*/ 363 w 729"/>
                <a:gd name="T51" fmla="*/ 96 h 135"/>
                <a:gd name="T52" fmla="*/ 311 w 729"/>
                <a:gd name="T53" fmla="*/ 96 h 135"/>
                <a:gd name="T54" fmla="*/ 246 w 729"/>
                <a:gd name="T55" fmla="*/ 92 h 135"/>
                <a:gd name="T56" fmla="*/ 189 w 729"/>
                <a:gd name="T57" fmla="*/ 87 h 135"/>
                <a:gd name="T58" fmla="*/ 141 w 729"/>
                <a:gd name="T59" fmla="*/ 79 h 135"/>
                <a:gd name="T60" fmla="*/ 100 w 729"/>
                <a:gd name="T61" fmla="*/ 68 h 135"/>
                <a:gd name="T62" fmla="*/ 66 w 729"/>
                <a:gd name="T63" fmla="*/ 57 h 135"/>
                <a:gd name="T64" fmla="*/ 37 w 729"/>
                <a:gd name="T65" fmla="*/ 44 h 135"/>
                <a:gd name="T66" fmla="*/ 14 w 729"/>
                <a:gd name="T67" fmla="*/ 29 h 135"/>
                <a:gd name="T68" fmla="*/ 3 w 729"/>
                <a:gd name="T69" fmla="*/ 24 h 135"/>
                <a:gd name="T70" fmla="*/ 0 w 729"/>
                <a:gd name="T71" fmla="*/ 31 h 135"/>
                <a:gd name="T72" fmla="*/ 3 w 729"/>
                <a:gd name="T73" fmla="*/ 44 h 135"/>
                <a:gd name="T74" fmla="*/ 16 w 729"/>
                <a:gd name="T75" fmla="*/ 64 h 135"/>
                <a:gd name="T76" fmla="*/ 44 w 729"/>
                <a:gd name="T77" fmla="*/ 82 h 135"/>
                <a:gd name="T78" fmla="*/ 83 w 729"/>
                <a:gd name="T79" fmla="*/ 98 h 135"/>
                <a:gd name="T80" fmla="*/ 133 w 729"/>
                <a:gd name="T81" fmla="*/ 112 h 135"/>
                <a:gd name="T82" fmla="*/ 191 w 729"/>
                <a:gd name="T83" fmla="*/ 122 h 135"/>
                <a:gd name="T84" fmla="*/ 257 w 729"/>
                <a:gd name="T85" fmla="*/ 130 h 135"/>
                <a:gd name="T86" fmla="*/ 328 w 729"/>
                <a:gd name="T8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9" h="135">
                  <a:moveTo>
                    <a:pt x="365" y="135"/>
                  </a:moveTo>
                  <a:lnTo>
                    <a:pt x="383" y="135"/>
                  </a:lnTo>
                  <a:lnTo>
                    <a:pt x="400" y="134"/>
                  </a:lnTo>
                  <a:lnTo>
                    <a:pt x="417" y="134"/>
                  </a:lnTo>
                  <a:lnTo>
                    <a:pt x="434" y="133"/>
                  </a:lnTo>
                  <a:lnTo>
                    <a:pt x="451" y="132"/>
                  </a:lnTo>
                  <a:lnTo>
                    <a:pt x="467" y="130"/>
                  </a:lnTo>
                  <a:lnTo>
                    <a:pt x="483" y="128"/>
                  </a:lnTo>
                  <a:lnTo>
                    <a:pt x="499" y="127"/>
                  </a:lnTo>
                  <a:lnTo>
                    <a:pt x="524" y="125"/>
                  </a:lnTo>
                  <a:lnTo>
                    <a:pt x="547" y="121"/>
                  </a:lnTo>
                  <a:lnTo>
                    <a:pt x="570" y="117"/>
                  </a:lnTo>
                  <a:lnTo>
                    <a:pt x="592" y="112"/>
                  </a:lnTo>
                  <a:lnTo>
                    <a:pt x="612" y="107"/>
                  </a:lnTo>
                  <a:lnTo>
                    <a:pt x="631" y="103"/>
                  </a:lnTo>
                  <a:lnTo>
                    <a:pt x="649" y="97"/>
                  </a:lnTo>
                  <a:lnTo>
                    <a:pt x="665" y="91"/>
                  </a:lnTo>
                  <a:lnTo>
                    <a:pt x="679" y="84"/>
                  </a:lnTo>
                  <a:lnTo>
                    <a:pt x="692" y="79"/>
                  </a:lnTo>
                  <a:lnTo>
                    <a:pt x="703" y="72"/>
                  </a:lnTo>
                  <a:lnTo>
                    <a:pt x="712" y="65"/>
                  </a:lnTo>
                  <a:lnTo>
                    <a:pt x="720" y="57"/>
                  </a:lnTo>
                  <a:lnTo>
                    <a:pt x="725" y="50"/>
                  </a:lnTo>
                  <a:lnTo>
                    <a:pt x="728" y="42"/>
                  </a:lnTo>
                  <a:lnTo>
                    <a:pt x="729" y="34"/>
                  </a:lnTo>
                  <a:lnTo>
                    <a:pt x="728" y="26"/>
                  </a:lnTo>
                  <a:lnTo>
                    <a:pt x="723" y="16"/>
                  </a:lnTo>
                  <a:lnTo>
                    <a:pt x="717" y="8"/>
                  </a:lnTo>
                  <a:lnTo>
                    <a:pt x="709" y="0"/>
                  </a:lnTo>
                  <a:lnTo>
                    <a:pt x="702" y="12"/>
                  </a:lnTo>
                  <a:lnTo>
                    <a:pt x="692" y="23"/>
                  </a:lnTo>
                  <a:lnTo>
                    <a:pt x="679" y="34"/>
                  </a:lnTo>
                  <a:lnTo>
                    <a:pt x="661" y="44"/>
                  </a:lnTo>
                  <a:lnTo>
                    <a:pt x="641" y="53"/>
                  </a:lnTo>
                  <a:lnTo>
                    <a:pt x="616" y="62"/>
                  </a:lnTo>
                  <a:lnTo>
                    <a:pt x="590" y="71"/>
                  </a:lnTo>
                  <a:lnTo>
                    <a:pt x="559" y="77"/>
                  </a:lnTo>
                  <a:lnTo>
                    <a:pt x="548" y="80"/>
                  </a:lnTo>
                  <a:lnTo>
                    <a:pt x="537" y="82"/>
                  </a:lnTo>
                  <a:lnTo>
                    <a:pt x="527" y="83"/>
                  </a:lnTo>
                  <a:lnTo>
                    <a:pt x="514" y="86"/>
                  </a:lnTo>
                  <a:lnTo>
                    <a:pt x="502" y="87"/>
                  </a:lnTo>
                  <a:lnTo>
                    <a:pt x="490" y="88"/>
                  </a:lnTo>
                  <a:lnTo>
                    <a:pt x="477" y="90"/>
                  </a:lnTo>
                  <a:lnTo>
                    <a:pt x="464" y="91"/>
                  </a:lnTo>
                  <a:lnTo>
                    <a:pt x="451" y="92"/>
                  </a:lnTo>
                  <a:lnTo>
                    <a:pt x="437" y="94"/>
                  </a:lnTo>
                  <a:lnTo>
                    <a:pt x="423" y="94"/>
                  </a:lnTo>
                  <a:lnTo>
                    <a:pt x="408" y="95"/>
                  </a:lnTo>
                  <a:lnTo>
                    <a:pt x="393" y="95"/>
                  </a:lnTo>
                  <a:lnTo>
                    <a:pt x="378" y="96"/>
                  </a:lnTo>
                  <a:lnTo>
                    <a:pt x="363" y="96"/>
                  </a:lnTo>
                  <a:lnTo>
                    <a:pt x="347" y="96"/>
                  </a:lnTo>
                  <a:lnTo>
                    <a:pt x="311" y="96"/>
                  </a:lnTo>
                  <a:lnTo>
                    <a:pt x="278" y="95"/>
                  </a:lnTo>
                  <a:lnTo>
                    <a:pt x="246" y="92"/>
                  </a:lnTo>
                  <a:lnTo>
                    <a:pt x="217" y="90"/>
                  </a:lnTo>
                  <a:lnTo>
                    <a:pt x="189" y="87"/>
                  </a:lnTo>
                  <a:lnTo>
                    <a:pt x="164" y="83"/>
                  </a:lnTo>
                  <a:lnTo>
                    <a:pt x="141" y="79"/>
                  </a:lnTo>
                  <a:lnTo>
                    <a:pt x="120" y="74"/>
                  </a:lnTo>
                  <a:lnTo>
                    <a:pt x="100" y="68"/>
                  </a:lnTo>
                  <a:lnTo>
                    <a:pt x="82" y="62"/>
                  </a:lnTo>
                  <a:lnTo>
                    <a:pt x="66" y="57"/>
                  </a:lnTo>
                  <a:lnTo>
                    <a:pt x="51" y="50"/>
                  </a:lnTo>
                  <a:lnTo>
                    <a:pt x="37" y="44"/>
                  </a:lnTo>
                  <a:lnTo>
                    <a:pt x="24" y="37"/>
                  </a:lnTo>
                  <a:lnTo>
                    <a:pt x="14" y="29"/>
                  </a:lnTo>
                  <a:lnTo>
                    <a:pt x="4" y="22"/>
                  </a:lnTo>
                  <a:lnTo>
                    <a:pt x="3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3" y="44"/>
                  </a:lnTo>
                  <a:lnTo>
                    <a:pt x="7" y="54"/>
                  </a:lnTo>
                  <a:lnTo>
                    <a:pt x="16" y="64"/>
                  </a:lnTo>
                  <a:lnTo>
                    <a:pt x="29" y="73"/>
                  </a:lnTo>
                  <a:lnTo>
                    <a:pt x="44" y="82"/>
                  </a:lnTo>
                  <a:lnTo>
                    <a:pt x="62" y="90"/>
                  </a:lnTo>
                  <a:lnTo>
                    <a:pt x="83" y="98"/>
                  </a:lnTo>
                  <a:lnTo>
                    <a:pt x="107" y="105"/>
                  </a:lnTo>
                  <a:lnTo>
                    <a:pt x="133" y="112"/>
                  </a:lnTo>
                  <a:lnTo>
                    <a:pt x="161" y="118"/>
                  </a:lnTo>
                  <a:lnTo>
                    <a:pt x="191" y="122"/>
                  </a:lnTo>
                  <a:lnTo>
                    <a:pt x="224" y="127"/>
                  </a:lnTo>
                  <a:lnTo>
                    <a:pt x="257" y="130"/>
                  </a:lnTo>
                  <a:lnTo>
                    <a:pt x="292" y="133"/>
                  </a:lnTo>
                  <a:lnTo>
                    <a:pt x="328" y="135"/>
                  </a:lnTo>
                  <a:lnTo>
                    <a:pt x="365" y="1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672" y="2976"/>
              <a:ext cx="436" cy="67"/>
            </a:xfrm>
            <a:custGeom>
              <a:avLst/>
              <a:gdLst>
                <a:gd name="T0" fmla="*/ 867 w 870"/>
                <a:gd name="T1" fmla="*/ 12 h 135"/>
                <a:gd name="T2" fmla="*/ 860 w 870"/>
                <a:gd name="T3" fmla="*/ 4 h 135"/>
                <a:gd name="T4" fmla="*/ 854 w 870"/>
                <a:gd name="T5" fmla="*/ 2 h 135"/>
                <a:gd name="T6" fmla="*/ 850 w 870"/>
                <a:gd name="T7" fmla="*/ 9 h 135"/>
                <a:gd name="T8" fmla="*/ 839 w 870"/>
                <a:gd name="T9" fmla="*/ 21 h 135"/>
                <a:gd name="T10" fmla="*/ 817 w 870"/>
                <a:gd name="T11" fmla="*/ 36 h 135"/>
                <a:gd name="T12" fmla="*/ 782 w 870"/>
                <a:gd name="T13" fmla="*/ 53 h 135"/>
                <a:gd name="T14" fmla="*/ 727 w 870"/>
                <a:gd name="T15" fmla="*/ 70 h 135"/>
                <a:gd name="T16" fmla="*/ 651 w 870"/>
                <a:gd name="T17" fmla="*/ 82 h 135"/>
                <a:gd name="T18" fmla="*/ 551 w 870"/>
                <a:gd name="T19" fmla="*/ 92 h 135"/>
                <a:gd name="T20" fmla="*/ 484 w 870"/>
                <a:gd name="T21" fmla="*/ 94 h 135"/>
                <a:gd name="T22" fmla="*/ 473 w 870"/>
                <a:gd name="T23" fmla="*/ 94 h 135"/>
                <a:gd name="T24" fmla="*/ 461 w 870"/>
                <a:gd name="T25" fmla="*/ 95 h 135"/>
                <a:gd name="T26" fmla="*/ 449 w 870"/>
                <a:gd name="T27" fmla="*/ 95 h 135"/>
                <a:gd name="T28" fmla="*/ 429 w 870"/>
                <a:gd name="T29" fmla="*/ 95 h 135"/>
                <a:gd name="T30" fmla="*/ 402 w 870"/>
                <a:gd name="T31" fmla="*/ 95 h 135"/>
                <a:gd name="T32" fmla="*/ 375 w 870"/>
                <a:gd name="T33" fmla="*/ 94 h 135"/>
                <a:gd name="T34" fmla="*/ 351 w 870"/>
                <a:gd name="T35" fmla="*/ 93 h 135"/>
                <a:gd name="T36" fmla="*/ 289 w 870"/>
                <a:gd name="T37" fmla="*/ 88 h 135"/>
                <a:gd name="T38" fmla="*/ 203 w 870"/>
                <a:gd name="T39" fmla="*/ 80 h 135"/>
                <a:gd name="T40" fmla="*/ 138 w 870"/>
                <a:gd name="T41" fmla="*/ 67 h 135"/>
                <a:gd name="T42" fmla="*/ 87 w 870"/>
                <a:gd name="T43" fmla="*/ 55 h 135"/>
                <a:gd name="T44" fmla="*/ 51 w 870"/>
                <a:gd name="T45" fmla="*/ 41 h 135"/>
                <a:gd name="T46" fmla="*/ 27 w 870"/>
                <a:gd name="T47" fmla="*/ 29 h 135"/>
                <a:gd name="T48" fmla="*/ 13 w 870"/>
                <a:gd name="T49" fmla="*/ 19 h 135"/>
                <a:gd name="T50" fmla="*/ 8 w 870"/>
                <a:gd name="T51" fmla="*/ 14 h 135"/>
                <a:gd name="T52" fmla="*/ 3 w 870"/>
                <a:gd name="T53" fmla="*/ 17 h 135"/>
                <a:gd name="T54" fmla="*/ 1 w 870"/>
                <a:gd name="T55" fmla="*/ 41 h 135"/>
                <a:gd name="T56" fmla="*/ 19 w 870"/>
                <a:gd name="T57" fmla="*/ 65 h 135"/>
                <a:gd name="T58" fmla="*/ 33 w 870"/>
                <a:gd name="T59" fmla="*/ 73 h 135"/>
                <a:gd name="T60" fmla="*/ 54 w 870"/>
                <a:gd name="T61" fmla="*/ 81 h 135"/>
                <a:gd name="T62" fmla="*/ 79 w 870"/>
                <a:gd name="T63" fmla="*/ 89 h 135"/>
                <a:gd name="T64" fmla="*/ 110 w 870"/>
                <a:gd name="T65" fmla="*/ 97 h 135"/>
                <a:gd name="T66" fmla="*/ 145 w 870"/>
                <a:gd name="T67" fmla="*/ 105 h 135"/>
                <a:gd name="T68" fmla="*/ 183 w 870"/>
                <a:gd name="T69" fmla="*/ 112 h 135"/>
                <a:gd name="T70" fmla="*/ 224 w 870"/>
                <a:gd name="T71" fmla="*/ 118 h 135"/>
                <a:gd name="T72" fmla="*/ 258 w 870"/>
                <a:gd name="T73" fmla="*/ 123 h 135"/>
                <a:gd name="T74" fmla="*/ 282 w 870"/>
                <a:gd name="T75" fmla="*/ 126 h 135"/>
                <a:gd name="T76" fmla="*/ 307 w 870"/>
                <a:gd name="T77" fmla="*/ 128 h 135"/>
                <a:gd name="T78" fmla="*/ 331 w 870"/>
                <a:gd name="T79" fmla="*/ 131 h 135"/>
                <a:gd name="T80" fmla="*/ 357 w 870"/>
                <a:gd name="T81" fmla="*/ 132 h 135"/>
                <a:gd name="T82" fmla="*/ 382 w 870"/>
                <a:gd name="T83" fmla="*/ 134 h 135"/>
                <a:gd name="T84" fmla="*/ 407 w 870"/>
                <a:gd name="T85" fmla="*/ 134 h 135"/>
                <a:gd name="T86" fmla="*/ 431 w 870"/>
                <a:gd name="T87" fmla="*/ 135 h 135"/>
                <a:gd name="T88" fmla="*/ 444 w 870"/>
                <a:gd name="T89" fmla="*/ 135 h 135"/>
                <a:gd name="T90" fmla="*/ 448 w 870"/>
                <a:gd name="T91" fmla="*/ 135 h 135"/>
                <a:gd name="T92" fmla="*/ 457 w 870"/>
                <a:gd name="T93" fmla="*/ 135 h 135"/>
                <a:gd name="T94" fmla="*/ 469 w 870"/>
                <a:gd name="T95" fmla="*/ 134 h 135"/>
                <a:gd name="T96" fmla="*/ 494 w 870"/>
                <a:gd name="T97" fmla="*/ 134 h 135"/>
                <a:gd name="T98" fmla="*/ 532 w 870"/>
                <a:gd name="T99" fmla="*/ 132 h 135"/>
                <a:gd name="T100" fmla="*/ 577 w 870"/>
                <a:gd name="T101" fmla="*/ 128 h 135"/>
                <a:gd name="T102" fmla="*/ 626 w 870"/>
                <a:gd name="T103" fmla="*/ 124 h 135"/>
                <a:gd name="T104" fmla="*/ 677 w 870"/>
                <a:gd name="T105" fmla="*/ 117 h 135"/>
                <a:gd name="T106" fmla="*/ 726 w 870"/>
                <a:gd name="T107" fmla="*/ 109 h 135"/>
                <a:gd name="T108" fmla="*/ 772 w 870"/>
                <a:gd name="T109" fmla="*/ 97 h 135"/>
                <a:gd name="T110" fmla="*/ 813 w 870"/>
                <a:gd name="T111" fmla="*/ 83 h 135"/>
                <a:gd name="T112" fmla="*/ 835 w 870"/>
                <a:gd name="T113" fmla="*/ 72 h 135"/>
                <a:gd name="T114" fmla="*/ 845 w 870"/>
                <a:gd name="T115" fmla="*/ 65 h 135"/>
                <a:gd name="T116" fmla="*/ 854 w 870"/>
                <a:gd name="T117" fmla="*/ 58 h 135"/>
                <a:gd name="T118" fmla="*/ 861 w 870"/>
                <a:gd name="T119" fmla="*/ 50 h 135"/>
                <a:gd name="T120" fmla="*/ 864 w 870"/>
                <a:gd name="T121" fmla="*/ 43 h 135"/>
                <a:gd name="T122" fmla="*/ 870 w 870"/>
                <a:gd name="T123" fmla="*/ 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0" h="135">
                  <a:moveTo>
                    <a:pt x="869" y="15"/>
                  </a:moveTo>
                  <a:lnTo>
                    <a:pt x="867" y="12"/>
                  </a:lnTo>
                  <a:lnTo>
                    <a:pt x="864" y="7"/>
                  </a:lnTo>
                  <a:lnTo>
                    <a:pt x="860" y="4"/>
                  </a:lnTo>
                  <a:lnTo>
                    <a:pt x="854" y="0"/>
                  </a:lnTo>
                  <a:lnTo>
                    <a:pt x="854" y="2"/>
                  </a:lnTo>
                  <a:lnTo>
                    <a:pt x="853" y="4"/>
                  </a:lnTo>
                  <a:lnTo>
                    <a:pt x="850" y="9"/>
                  </a:lnTo>
                  <a:lnTo>
                    <a:pt x="846" y="14"/>
                  </a:lnTo>
                  <a:lnTo>
                    <a:pt x="839" y="21"/>
                  </a:lnTo>
                  <a:lnTo>
                    <a:pt x="830" y="28"/>
                  </a:lnTo>
                  <a:lnTo>
                    <a:pt x="817" y="36"/>
                  </a:lnTo>
                  <a:lnTo>
                    <a:pt x="801" y="44"/>
                  </a:lnTo>
                  <a:lnTo>
                    <a:pt x="782" y="53"/>
                  </a:lnTo>
                  <a:lnTo>
                    <a:pt x="756" y="62"/>
                  </a:lnTo>
                  <a:lnTo>
                    <a:pt x="727" y="70"/>
                  </a:lnTo>
                  <a:lnTo>
                    <a:pt x="693" y="77"/>
                  </a:lnTo>
                  <a:lnTo>
                    <a:pt x="651" y="82"/>
                  </a:lnTo>
                  <a:lnTo>
                    <a:pt x="604" y="88"/>
                  </a:lnTo>
                  <a:lnTo>
                    <a:pt x="551" y="92"/>
                  </a:lnTo>
                  <a:lnTo>
                    <a:pt x="490" y="94"/>
                  </a:lnTo>
                  <a:lnTo>
                    <a:pt x="484" y="94"/>
                  </a:lnTo>
                  <a:lnTo>
                    <a:pt x="479" y="94"/>
                  </a:lnTo>
                  <a:lnTo>
                    <a:pt x="473" y="94"/>
                  </a:lnTo>
                  <a:lnTo>
                    <a:pt x="467" y="94"/>
                  </a:lnTo>
                  <a:lnTo>
                    <a:pt x="461" y="95"/>
                  </a:lnTo>
                  <a:lnTo>
                    <a:pt x="455" y="95"/>
                  </a:lnTo>
                  <a:lnTo>
                    <a:pt x="449" y="95"/>
                  </a:lnTo>
                  <a:lnTo>
                    <a:pt x="443" y="95"/>
                  </a:lnTo>
                  <a:lnTo>
                    <a:pt x="429" y="95"/>
                  </a:lnTo>
                  <a:lnTo>
                    <a:pt x="415" y="95"/>
                  </a:lnTo>
                  <a:lnTo>
                    <a:pt x="402" y="95"/>
                  </a:lnTo>
                  <a:lnTo>
                    <a:pt x="389" y="94"/>
                  </a:lnTo>
                  <a:lnTo>
                    <a:pt x="375" y="94"/>
                  </a:lnTo>
                  <a:lnTo>
                    <a:pt x="362" y="93"/>
                  </a:lnTo>
                  <a:lnTo>
                    <a:pt x="351" y="93"/>
                  </a:lnTo>
                  <a:lnTo>
                    <a:pt x="338" y="92"/>
                  </a:lnTo>
                  <a:lnTo>
                    <a:pt x="289" y="88"/>
                  </a:lnTo>
                  <a:lnTo>
                    <a:pt x="244" y="85"/>
                  </a:lnTo>
                  <a:lnTo>
                    <a:pt x="203" y="80"/>
                  </a:lnTo>
                  <a:lnTo>
                    <a:pt x="168" y="74"/>
                  </a:lnTo>
                  <a:lnTo>
                    <a:pt x="138" y="67"/>
                  </a:lnTo>
                  <a:lnTo>
                    <a:pt x="110" y="62"/>
                  </a:lnTo>
                  <a:lnTo>
                    <a:pt x="87" y="55"/>
                  </a:lnTo>
                  <a:lnTo>
                    <a:pt x="68" y="48"/>
                  </a:lnTo>
                  <a:lnTo>
                    <a:pt x="51" y="41"/>
                  </a:lnTo>
                  <a:lnTo>
                    <a:pt x="38" y="35"/>
                  </a:lnTo>
                  <a:lnTo>
                    <a:pt x="27" y="29"/>
                  </a:lnTo>
                  <a:lnTo>
                    <a:pt x="19" y="24"/>
                  </a:lnTo>
                  <a:lnTo>
                    <a:pt x="13" y="19"/>
                  </a:lnTo>
                  <a:lnTo>
                    <a:pt x="9" y="15"/>
                  </a:lnTo>
                  <a:lnTo>
                    <a:pt x="8" y="14"/>
                  </a:lnTo>
                  <a:lnTo>
                    <a:pt x="7" y="13"/>
                  </a:lnTo>
                  <a:lnTo>
                    <a:pt x="3" y="17"/>
                  </a:lnTo>
                  <a:lnTo>
                    <a:pt x="0" y="25"/>
                  </a:lnTo>
                  <a:lnTo>
                    <a:pt x="1" y="41"/>
                  </a:lnTo>
                  <a:lnTo>
                    <a:pt x="15" y="62"/>
                  </a:lnTo>
                  <a:lnTo>
                    <a:pt x="19" y="65"/>
                  </a:lnTo>
                  <a:lnTo>
                    <a:pt x="25" y="70"/>
                  </a:lnTo>
                  <a:lnTo>
                    <a:pt x="33" y="73"/>
                  </a:lnTo>
                  <a:lnTo>
                    <a:pt x="42" y="78"/>
                  </a:lnTo>
                  <a:lnTo>
                    <a:pt x="54" y="81"/>
                  </a:lnTo>
                  <a:lnTo>
                    <a:pt x="65" y="86"/>
                  </a:lnTo>
                  <a:lnTo>
                    <a:pt x="79" y="89"/>
                  </a:lnTo>
                  <a:lnTo>
                    <a:pt x="94" y="94"/>
                  </a:lnTo>
                  <a:lnTo>
                    <a:pt x="110" y="97"/>
                  </a:lnTo>
                  <a:lnTo>
                    <a:pt x="126" y="102"/>
                  </a:lnTo>
                  <a:lnTo>
                    <a:pt x="145" y="105"/>
                  </a:lnTo>
                  <a:lnTo>
                    <a:pt x="163" y="109"/>
                  </a:lnTo>
                  <a:lnTo>
                    <a:pt x="183" y="112"/>
                  </a:lnTo>
                  <a:lnTo>
                    <a:pt x="203" y="116"/>
                  </a:lnTo>
                  <a:lnTo>
                    <a:pt x="224" y="118"/>
                  </a:lnTo>
                  <a:lnTo>
                    <a:pt x="245" y="121"/>
                  </a:lnTo>
                  <a:lnTo>
                    <a:pt x="258" y="123"/>
                  </a:lnTo>
                  <a:lnTo>
                    <a:pt x="269" y="125"/>
                  </a:lnTo>
                  <a:lnTo>
                    <a:pt x="282" y="126"/>
                  </a:lnTo>
                  <a:lnTo>
                    <a:pt x="294" y="127"/>
                  </a:lnTo>
                  <a:lnTo>
                    <a:pt x="307" y="128"/>
                  </a:lnTo>
                  <a:lnTo>
                    <a:pt x="320" y="130"/>
                  </a:lnTo>
                  <a:lnTo>
                    <a:pt x="331" y="131"/>
                  </a:lnTo>
                  <a:lnTo>
                    <a:pt x="344" y="132"/>
                  </a:lnTo>
                  <a:lnTo>
                    <a:pt x="357" y="132"/>
                  </a:lnTo>
                  <a:lnTo>
                    <a:pt x="369" y="133"/>
                  </a:lnTo>
                  <a:lnTo>
                    <a:pt x="382" y="134"/>
                  </a:lnTo>
                  <a:lnTo>
                    <a:pt x="395" y="134"/>
                  </a:lnTo>
                  <a:lnTo>
                    <a:pt x="407" y="134"/>
                  </a:lnTo>
                  <a:lnTo>
                    <a:pt x="419" y="135"/>
                  </a:lnTo>
                  <a:lnTo>
                    <a:pt x="431" y="135"/>
                  </a:lnTo>
                  <a:lnTo>
                    <a:pt x="443" y="135"/>
                  </a:lnTo>
                  <a:lnTo>
                    <a:pt x="444" y="135"/>
                  </a:lnTo>
                  <a:lnTo>
                    <a:pt x="445" y="135"/>
                  </a:lnTo>
                  <a:lnTo>
                    <a:pt x="448" y="135"/>
                  </a:lnTo>
                  <a:lnTo>
                    <a:pt x="452" y="135"/>
                  </a:lnTo>
                  <a:lnTo>
                    <a:pt x="457" y="135"/>
                  </a:lnTo>
                  <a:lnTo>
                    <a:pt x="463" y="135"/>
                  </a:lnTo>
                  <a:lnTo>
                    <a:pt x="469" y="134"/>
                  </a:lnTo>
                  <a:lnTo>
                    <a:pt x="478" y="134"/>
                  </a:lnTo>
                  <a:lnTo>
                    <a:pt x="494" y="134"/>
                  </a:lnTo>
                  <a:lnTo>
                    <a:pt x="511" y="133"/>
                  </a:lnTo>
                  <a:lnTo>
                    <a:pt x="532" y="132"/>
                  </a:lnTo>
                  <a:lnTo>
                    <a:pt x="554" y="131"/>
                  </a:lnTo>
                  <a:lnTo>
                    <a:pt x="577" y="128"/>
                  </a:lnTo>
                  <a:lnTo>
                    <a:pt x="601" y="126"/>
                  </a:lnTo>
                  <a:lnTo>
                    <a:pt x="626" y="124"/>
                  </a:lnTo>
                  <a:lnTo>
                    <a:pt x="651" y="120"/>
                  </a:lnTo>
                  <a:lnTo>
                    <a:pt x="677" y="117"/>
                  </a:lnTo>
                  <a:lnTo>
                    <a:pt x="702" y="113"/>
                  </a:lnTo>
                  <a:lnTo>
                    <a:pt x="726" y="109"/>
                  </a:lnTo>
                  <a:lnTo>
                    <a:pt x="750" y="103"/>
                  </a:lnTo>
                  <a:lnTo>
                    <a:pt x="772" y="97"/>
                  </a:lnTo>
                  <a:lnTo>
                    <a:pt x="793" y="90"/>
                  </a:lnTo>
                  <a:lnTo>
                    <a:pt x="813" y="83"/>
                  </a:lnTo>
                  <a:lnTo>
                    <a:pt x="829" y="75"/>
                  </a:lnTo>
                  <a:lnTo>
                    <a:pt x="835" y="72"/>
                  </a:lnTo>
                  <a:lnTo>
                    <a:pt x="840" y="68"/>
                  </a:lnTo>
                  <a:lnTo>
                    <a:pt x="845" y="65"/>
                  </a:lnTo>
                  <a:lnTo>
                    <a:pt x="850" y="62"/>
                  </a:lnTo>
                  <a:lnTo>
                    <a:pt x="854" y="58"/>
                  </a:lnTo>
                  <a:lnTo>
                    <a:pt x="858" y="53"/>
                  </a:lnTo>
                  <a:lnTo>
                    <a:pt x="861" y="50"/>
                  </a:lnTo>
                  <a:lnTo>
                    <a:pt x="863" y="45"/>
                  </a:lnTo>
                  <a:lnTo>
                    <a:pt x="864" y="43"/>
                  </a:lnTo>
                  <a:lnTo>
                    <a:pt x="868" y="36"/>
                  </a:lnTo>
                  <a:lnTo>
                    <a:pt x="870" y="27"/>
                  </a:lnTo>
                  <a:lnTo>
                    <a:pt x="869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691" y="2949"/>
              <a:ext cx="259" cy="54"/>
            </a:xfrm>
            <a:custGeom>
              <a:avLst/>
              <a:gdLst>
                <a:gd name="T0" fmla="*/ 519 w 519"/>
                <a:gd name="T1" fmla="*/ 106 h 109"/>
                <a:gd name="T2" fmla="*/ 492 w 519"/>
                <a:gd name="T3" fmla="*/ 68 h 109"/>
                <a:gd name="T4" fmla="*/ 488 w 519"/>
                <a:gd name="T5" fmla="*/ 68 h 109"/>
                <a:gd name="T6" fmla="*/ 483 w 519"/>
                <a:gd name="T7" fmla="*/ 68 h 109"/>
                <a:gd name="T8" fmla="*/ 478 w 519"/>
                <a:gd name="T9" fmla="*/ 68 h 109"/>
                <a:gd name="T10" fmla="*/ 474 w 519"/>
                <a:gd name="T11" fmla="*/ 68 h 109"/>
                <a:gd name="T12" fmla="*/ 469 w 519"/>
                <a:gd name="T13" fmla="*/ 70 h 109"/>
                <a:gd name="T14" fmla="*/ 465 w 519"/>
                <a:gd name="T15" fmla="*/ 70 h 109"/>
                <a:gd name="T16" fmla="*/ 460 w 519"/>
                <a:gd name="T17" fmla="*/ 70 h 109"/>
                <a:gd name="T18" fmla="*/ 455 w 519"/>
                <a:gd name="T19" fmla="*/ 70 h 109"/>
                <a:gd name="T20" fmla="*/ 394 w 519"/>
                <a:gd name="T21" fmla="*/ 71 h 109"/>
                <a:gd name="T22" fmla="*/ 338 w 519"/>
                <a:gd name="T23" fmla="*/ 71 h 109"/>
                <a:gd name="T24" fmla="*/ 288 w 519"/>
                <a:gd name="T25" fmla="*/ 68 h 109"/>
                <a:gd name="T26" fmla="*/ 242 w 519"/>
                <a:gd name="T27" fmla="*/ 65 h 109"/>
                <a:gd name="T28" fmla="*/ 203 w 519"/>
                <a:gd name="T29" fmla="*/ 60 h 109"/>
                <a:gd name="T30" fmla="*/ 167 w 519"/>
                <a:gd name="T31" fmla="*/ 55 h 109"/>
                <a:gd name="T32" fmla="*/ 136 w 519"/>
                <a:gd name="T33" fmla="*/ 48 h 109"/>
                <a:gd name="T34" fmla="*/ 110 w 519"/>
                <a:gd name="T35" fmla="*/ 41 h 109"/>
                <a:gd name="T36" fmla="*/ 87 w 519"/>
                <a:gd name="T37" fmla="*/ 34 h 109"/>
                <a:gd name="T38" fmla="*/ 68 w 519"/>
                <a:gd name="T39" fmla="*/ 26 h 109"/>
                <a:gd name="T40" fmla="*/ 52 w 519"/>
                <a:gd name="T41" fmla="*/ 20 h 109"/>
                <a:gd name="T42" fmla="*/ 41 w 519"/>
                <a:gd name="T43" fmla="*/ 13 h 109"/>
                <a:gd name="T44" fmla="*/ 32 w 519"/>
                <a:gd name="T45" fmla="*/ 8 h 109"/>
                <a:gd name="T46" fmla="*/ 26 w 519"/>
                <a:gd name="T47" fmla="*/ 4 h 109"/>
                <a:gd name="T48" fmla="*/ 22 w 519"/>
                <a:gd name="T49" fmla="*/ 2 h 109"/>
                <a:gd name="T50" fmla="*/ 21 w 519"/>
                <a:gd name="T51" fmla="*/ 0 h 109"/>
                <a:gd name="T52" fmla="*/ 0 w 519"/>
                <a:gd name="T53" fmla="*/ 34 h 109"/>
                <a:gd name="T54" fmla="*/ 15 w 519"/>
                <a:gd name="T55" fmla="*/ 44 h 109"/>
                <a:gd name="T56" fmla="*/ 33 w 519"/>
                <a:gd name="T57" fmla="*/ 53 h 109"/>
                <a:gd name="T58" fmla="*/ 52 w 519"/>
                <a:gd name="T59" fmla="*/ 63 h 109"/>
                <a:gd name="T60" fmla="*/ 74 w 519"/>
                <a:gd name="T61" fmla="*/ 70 h 109"/>
                <a:gd name="T62" fmla="*/ 97 w 519"/>
                <a:gd name="T63" fmla="*/ 77 h 109"/>
                <a:gd name="T64" fmla="*/ 121 w 519"/>
                <a:gd name="T65" fmla="*/ 82 h 109"/>
                <a:gd name="T66" fmla="*/ 147 w 519"/>
                <a:gd name="T67" fmla="*/ 88 h 109"/>
                <a:gd name="T68" fmla="*/ 173 w 519"/>
                <a:gd name="T69" fmla="*/ 93 h 109"/>
                <a:gd name="T70" fmla="*/ 201 w 519"/>
                <a:gd name="T71" fmla="*/ 96 h 109"/>
                <a:gd name="T72" fmla="*/ 228 w 519"/>
                <a:gd name="T73" fmla="*/ 100 h 109"/>
                <a:gd name="T74" fmla="*/ 256 w 519"/>
                <a:gd name="T75" fmla="*/ 102 h 109"/>
                <a:gd name="T76" fmla="*/ 284 w 519"/>
                <a:gd name="T77" fmla="*/ 104 h 109"/>
                <a:gd name="T78" fmla="*/ 310 w 519"/>
                <a:gd name="T79" fmla="*/ 105 h 109"/>
                <a:gd name="T80" fmla="*/ 337 w 519"/>
                <a:gd name="T81" fmla="*/ 106 h 109"/>
                <a:gd name="T82" fmla="*/ 363 w 519"/>
                <a:gd name="T83" fmla="*/ 108 h 109"/>
                <a:gd name="T84" fmla="*/ 387 w 519"/>
                <a:gd name="T85" fmla="*/ 108 h 109"/>
                <a:gd name="T86" fmla="*/ 415 w 519"/>
                <a:gd name="T87" fmla="*/ 109 h 109"/>
                <a:gd name="T88" fmla="*/ 439 w 519"/>
                <a:gd name="T89" fmla="*/ 109 h 109"/>
                <a:gd name="T90" fmla="*/ 462 w 519"/>
                <a:gd name="T91" fmla="*/ 109 h 109"/>
                <a:gd name="T92" fmla="*/ 481 w 519"/>
                <a:gd name="T93" fmla="*/ 108 h 109"/>
                <a:gd name="T94" fmla="*/ 497 w 519"/>
                <a:gd name="T95" fmla="*/ 108 h 109"/>
                <a:gd name="T96" fmla="*/ 508 w 519"/>
                <a:gd name="T97" fmla="*/ 106 h 109"/>
                <a:gd name="T98" fmla="*/ 516 w 519"/>
                <a:gd name="T99" fmla="*/ 106 h 109"/>
                <a:gd name="T100" fmla="*/ 519 w 519"/>
                <a:gd name="T101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9" h="109">
                  <a:moveTo>
                    <a:pt x="519" y="106"/>
                  </a:moveTo>
                  <a:lnTo>
                    <a:pt x="492" y="68"/>
                  </a:lnTo>
                  <a:lnTo>
                    <a:pt x="488" y="68"/>
                  </a:lnTo>
                  <a:lnTo>
                    <a:pt x="483" y="68"/>
                  </a:lnTo>
                  <a:lnTo>
                    <a:pt x="478" y="68"/>
                  </a:lnTo>
                  <a:lnTo>
                    <a:pt x="474" y="68"/>
                  </a:lnTo>
                  <a:lnTo>
                    <a:pt x="469" y="70"/>
                  </a:lnTo>
                  <a:lnTo>
                    <a:pt x="465" y="70"/>
                  </a:lnTo>
                  <a:lnTo>
                    <a:pt x="460" y="70"/>
                  </a:lnTo>
                  <a:lnTo>
                    <a:pt x="455" y="70"/>
                  </a:lnTo>
                  <a:lnTo>
                    <a:pt x="394" y="71"/>
                  </a:lnTo>
                  <a:lnTo>
                    <a:pt x="338" y="71"/>
                  </a:lnTo>
                  <a:lnTo>
                    <a:pt x="288" y="68"/>
                  </a:lnTo>
                  <a:lnTo>
                    <a:pt x="242" y="65"/>
                  </a:lnTo>
                  <a:lnTo>
                    <a:pt x="203" y="60"/>
                  </a:lnTo>
                  <a:lnTo>
                    <a:pt x="167" y="55"/>
                  </a:lnTo>
                  <a:lnTo>
                    <a:pt x="136" y="48"/>
                  </a:lnTo>
                  <a:lnTo>
                    <a:pt x="110" y="41"/>
                  </a:lnTo>
                  <a:lnTo>
                    <a:pt x="87" y="34"/>
                  </a:lnTo>
                  <a:lnTo>
                    <a:pt x="68" y="26"/>
                  </a:lnTo>
                  <a:lnTo>
                    <a:pt x="52" y="20"/>
                  </a:lnTo>
                  <a:lnTo>
                    <a:pt x="41" y="13"/>
                  </a:lnTo>
                  <a:lnTo>
                    <a:pt x="32" y="8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0" y="34"/>
                  </a:lnTo>
                  <a:lnTo>
                    <a:pt x="15" y="44"/>
                  </a:lnTo>
                  <a:lnTo>
                    <a:pt x="33" y="53"/>
                  </a:lnTo>
                  <a:lnTo>
                    <a:pt x="52" y="63"/>
                  </a:lnTo>
                  <a:lnTo>
                    <a:pt x="74" y="70"/>
                  </a:lnTo>
                  <a:lnTo>
                    <a:pt x="97" y="77"/>
                  </a:lnTo>
                  <a:lnTo>
                    <a:pt x="121" y="82"/>
                  </a:lnTo>
                  <a:lnTo>
                    <a:pt x="147" y="88"/>
                  </a:lnTo>
                  <a:lnTo>
                    <a:pt x="173" y="93"/>
                  </a:lnTo>
                  <a:lnTo>
                    <a:pt x="201" y="96"/>
                  </a:lnTo>
                  <a:lnTo>
                    <a:pt x="228" y="100"/>
                  </a:lnTo>
                  <a:lnTo>
                    <a:pt x="256" y="102"/>
                  </a:lnTo>
                  <a:lnTo>
                    <a:pt x="284" y="104"/>
                  </a:lnTo>
                  <a:lnTo>
                    <a:pt x="310" y="105"/>
                  </a:lnTo>
                  <a:lnTo>
                    <a:pt x="337" y="106"/>
                  </a:lnTo>
                  <a:lnTo>
                    <a:pt x="363" y="108"/>
                  </a:lnTo>
                  <a:lnTo>
                    <a:pt x="387" y="108"/>
                  </a:lnTo>
                  <a:lnTo>
                    <a:pt x="415" y="109"/>
                  </a:lnTo>
                  <a:lnTo>
                    <a:pt x="439" y="109"/>
                  </a:lnTo>
                  <a:lnTo>
                    <a:pt x="462" y="109"/>
                  </a:lnTo>
                  <a:lnTo>
                    <a:pt x="481" y="108"/>
                  </a:lnTo>
                  <a:lnTo>
                    <a:pt x="497" y="108"/>
                  </a:lnTo>
                  <a:lnTo>
                    <a:pt x="508" y="106"/>
                  </a:lnTo>
                  <a:lnTo>
                    <a:pt x="516" y="106"/>
                  </a:lnTo>
                  <a:lnTo>
                    <a:pt x="519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196" y="2626"/>
              <a:ext cx="107" cy="60"/>
            </a:xfrm>
            <a:custGeom>
              <a:avLst/>
              <a:gdLst>
                <a:gd name="T0" fmla="*/ 213 w 214"/>
                <a:gd name="T1" fmla="*/ 15 h 120"/>
                <a:gd name="T2" fmla="*/ 207 w 214"/>
                <a:gd name="T3" fmla="*/ 8 h 120"/>
                <a:gd name="T4" fmla="*/ 198 w 214"/>
                <a:gd name="T5" fmla="*/ 3 h 120"/>
                <a:gd name="T6" fmla="*/ 185 w 214"/>
                <a:gd name="T7" fmla="*/ 0 h 120"/>
                <a:gd name="T8" fmla="*/ 170 w 214"/>
                <a:gd name="T9" fmla="*/ 0 h 120"/>
                <a:gd name="T10" fmla="*/ 152 w 214"/>
                <a:gd name="T11" fmla="*/ 2 h 120"/>
                <a:gd name="T12" fmla="*/ 134 w 214"/>
                <a:gd name="T13" fmla="*/ 5 h 120"/>
                <a:gd name="T14" fmla="*/ 113 w 214"/>
                <a:gd name="T15" fmla="*/ 12 h 120"/>
                <a:gd name="T16" fmla="*/ 91 w 214"/>
                <a:gd name="T17" fmla="*/ 20 h 120"/>
                <a:gd name="T18" fmla="*/ 90 w 214"/>
                <a:gd name="T19" fmla="*/ 20 h 120"/>
                <a:gd name="T20" fmla="*/ 90 w 214"/>
                <a:gd name="T21" fmla="*/ 20 h 120"/>
                <a:gd name="T22" fmla="*/ 90 w 214"/>
                <a:gd name="T23" fmla="*/ 20 h 120"/>
                <a:gd name="T24" fmla="*/ 90 w 214"/>
                <a:gd name="T25" fmla="*/ 20 h 120"/>
                <a:gd name="T26" fmla="*/ 69 w 214"/>
                <a:gd name="T27" fmla="*/ 31 h 120"/>
                <a:gd name="T28" fmla="*/ 50 w 214"/>
                <a:gd name="T29" fmla="*/ 41 h 120"/>
                <a:gd name="T30" fmla="*/ 33 w 214"/>
                <a:gd name="T31" fmla="*/ 53 h 120"/>
                <a:gd name="T32" fmla="*/ 20 w 214"/>
                <a:gd name="T33" fmla="*/ 64 h 120"/>
                <a:gd name="T34" fmla="*/ 9 w 214"/>
                <a:gd name="T35" fmla="*/ 76 h 120"/>
                <a:gd name="T36" fmla="*/ 2 w 214"/>
                <a:gd name="T37" fmla="*/ 86 h 120"/>
                <a:gd name="T38" fmla="*/ 0 w 214"/>
                <a:gd name="T39" fmla="*/ 97 h 120"/>
                <a:gd name="T40" fmla="*/ 1 w 214"/>
                <a:gd name="T41" fmla="*/ 105 h 120"/>
                <a:gd name="T42" fmla="*/ 6 w 214"/>
                <a:gd name="T43" fmla="*/ 112 h 120"/>
                <a:gd name="T44" fmla="*/ 14 w 214"/>
                <a:gd name="T45" fmla="*/ 116 h 120"/>
                <a:gd name="T46" fmla="*/ 23 w 214"/>
                <a:gd name="T47" fmla="*/ 118 h 120"/>
                <a:gd name="T48" fmla="*/ 36 w 214"/>
                <a:gd name="T49" fmla="*/ 120 h 120"/>
                <a:gd name="T50" fmla="*/ 50 w 214"/>
                <a:gd name="T51" fmla="*/ 120 h 120"/>
                <a:gd name="T52" fmla="*/ 66 w 214"/>
                <a:gd name="T53" fmla="*/ 117 h 120"/>
                <a:gd name="T54" fmla="*/ 83 w 214"/>
                <a:gd name="T55" fmla="*/ 114 h 120"/>
                <a:gd name="T56" fmla="*/ 101 w 214"/>
                <a:gd name="T57" fmla="*/ 108 h 120"/>
                <a:gd name="T58" fmla="*/ 107 w 214"/>
                <a:gd name="T59" fmla="*/ 106 h 120"/>
                <a:gd name="T60" fmla="*/ 113 w 214"/>
                <a:gd name="T61" fmla="*/ 103 h 120"/>
                <a:gd name="T62" fmla="*/ 119 w 214"/>
                <a:gd name="T63" fmla="*/ 101 h 120"/>
                <a:gd name="T64" fmla="*/ 124 w 214"/>
                <a:gd name="T65" fmla="*/ 99 h 120"/>
                <a:gd name="T66" fmla="*/ 145 w 214"/>
                <a:gd name="T67" fmla="*/ 90 h 120"/>
                <a:gd name="T68" fmla="*/ 165 w 214"/>
                <a:gd name="T69" fmla="*/ 78 h 120"/>
                <a:gd name="T70" fmla="*/ 181 w 214"/>
                <a:gd name="T71" fmla="*/ 68 h 120"/>
                <a:gd name="T72" fmla="*/ 195 w 214"/>
                <a:gd name="T73" fmla="*/ 56 h 120"/>
                <a:gd name="T74" fmla="*/ 205 w 214"/>
                <a:gd name="T75" fmla="*/ 45 h 120"/>
                <a:gd name="T76" fmla="*/ 212 w 214"/>
                <a:gd name="T77" fmla="*/ 33 h 120"/>
                <a:gd name="T78" fmla="*/ 214 w 214"/>
                <a:gd name="T79" fmla="*/ 24 h 120"/>
                <a:gd name="T80" fmla="*/ 213 w 214"/>
                <a:gd name="T81" fmla="*/ 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" h="120">
                  <a:moveTo>
                    <a:pt x="213" y="15"/>
                  </a:moveTo>
                  <a:lnTo>
                    <a:pt x="207" y="8"/>
                  </a:lnTo>
                  <a:lnTo>
                    <a:pt x="198" y="3"/>
                  </a:lnTo>
                  <a:lnTo>
                    <a:pt x="185" y="0"/>
                  </a:lnTo>
                  <a:lnTo>
                    <a:pt x="170" y="0"/>
                  </a:lnTo>
                  <a:lnTo>
                    <a:pt x="152" y="2"/>
                  </a:lnTo>
                  <a:lnTo>
                    <a:pt x="134" y="5"/>
                  </a:lnTo>
                  <a:lnTo>
                    <a:pt x="113" y="12"/>
                  </a:lnTo>
                  <a:lnTo>
                    <a:pt x="91" y="20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69" y="31"/>
                  </a:lnTo>
                  <a:lnTo>
                    <a:pt x="50" y="41"/>
                  </a:lnTo>
                  <a:lnTo>
                    <a:pt x="33" y="53"/>
                  </a:lnTo>
                  <a:lnTo>
                    <a:pt x="20" y="64"/>
                  </a:lnTo>
                  <a:lnTo>
                    <a:pt x="9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1" y="105"/>
                  </a:lnTo>
                  <a:lnTo>
                    <a:pt x="6" y="112"/>
                  </a:lnTo>
                  <a:lnTo>
                    <a:pt x="14" y="116"/>
                  </a:lnTo>
                  <a:lnTo>
                    <a:pt x="23" y="118"/>
                  </a:lnTo>
                  <a:lnTo>
                    <a:pt x="36" y="120"/>
                  </a:lnTo>
                  <a:lnTo>
                    <a:pt x="50" y="120"/>
                  </a:lnTo>
                  <a:lnTo>
                    <a:pt x="66" y="117"/>
                  </a:lnTo>
                  <a:lnTo>
                    <a:pt x="83" y="114"/>
                  </a:lnTo>
                  <a:lnTo>
                    <a:pt x="101" y="108"/>
                  </a:lnTo>
                  <a:lnTo>
                    <a:pt x="107" y="106"/>
                  </a:lnTo>
                  <a:lnTo>
                    <a:pt x="113" y="103"/>
                  </a:lnTo>
                  <a:lnTo>
                    <a:pt x="119" y="101"/>
                  </a:lnTo>
                  <a:lnTo>
                    <a:pt x="124" y="99"/>
                  </a:lnTo>
                  <a:lnTo>
                    <a:pt x="145" y="90"/>
                  </a:lnTo>
                  <a:lnTo>
                    <a:pt x="165" y="78"/>
                  </a:lnTo>
                  <a:lnTo>
                    <a:pt x="181" y="68"/>
                  </a:lnTo>
                  <a:lnTo>
                    <a:pt x="195" y="56"/>
                  </a:lnTo>
                  <a:lnTo>
                    <a:pt x="205" y="45"/>
                  </a:lnTo>
                  <a:lnTo>
                    <a:pt x="212" y="33"/>
                  </a:lnTo>
                  <a:lnTo>
                    <a:pt x="214" y="24"/>
                  </a:lnTo>
                  <a:lnTo>
                    <a:pt x="213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1048" y="2498"/>
              <a:ext cx="139" cy="153"/>
            </a:xfrm>
            <a:custGeom>
              <a:avLst/>
              <a:gdLst>
                <a:gd name="T0" fmla="*/ 279 w 279"/>
                <a:gd name="T1" fmla="*/ 93 h 305"/>
                <a:gd name="T2" fmla="*/ 204 w 279"/>
                <a:gd name="T3" fmla="*/ 0 h 305"/>
                <a:gd name="T4" fmla="*/ 156 w 279"/>
                <a:gd name="T5" fmla="*/ 72 h 305"/>
                <a:gd name="T6" fmla="*/ 0 w 279"/>
                <a:gd name="T7" fmla="*/ 305 h 305"/>
                <a:gd name="T8" fmla="*/ 166 w 279"/>
                <a:gd name="T9" fmla="*/ 180 h 305"/>
                <a:gd name="T10" fmla="*/ 279 w 279"/>
                <a:gd name="T11" fmla="*/ 9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" h="305">
                  <a:moveTo>
                    <a:pt x="279" y="93"/>
                  </a:moveTo>
                  <a:lnTo>
                    <a:pt x="204" y="0"/>
                  </a:lnTo>
                  <a:lnTo>
                    <a:pt x="156" y="72"/>
                  </a:lnTo>
                  <a:lnTo>
                    <a:pt x="0" y="305"/>
                  </a:lnTo>
                  <a:lnTo>
                    <a:pt x="166" y="180"/>
                  </a:lnTo>
                  <a:lnTo>
                    <a:pt x="279" y="93"/>
                  </a:lnTo>
                  <a:close/>
                </a:path>
              </a:pathLst>
            </a:custGeom>
            <a:solidFill>
              <a:srgbClr val="DD9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1056" y="2598"/>
              <a:ext cx="157" cy="77"/>
            </a:xfrm>
            <a:custGeom>
              <a:avLst/>
              <a:gdLst>
                <a:gd name="T0" fmla="*/ 147 w 314"/>
                <a:gd name="T1" fmla="*/ 83 h 156"/>
                <a:gd name="T2" fmla="*/ 0 w 314"/>
                <a:gd name="T3" fmla="*/ 156 h 156"/>
                <a:gd name="T4" fmla="*/ 140 w 314"/>
                <a:gd name="T5" fmla="*/ 144 h 156"/>
                <a:gd name="T6" fmla="*/ 305 w 314"/>
                <a:gd name="T7" fmla="*/ 128 h 156"/>
                <a:gd name="T8" fmla="*/ 314 w 314"/>
                <a:gd name="T9" fmla="*/ 0 h 156"/>
                <a:gd name="T10" fmla="*/ 147 w 314"/>
                <a:gd name="T11" fmla="*/ 8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156">
                  <a:moveTo>
                    <a:pt x="147" y="83"/>
                  </a:moveTo>
                  <a:lnTo>
                    <a:pt x="0" y="156"/>
                  </a:lnTo>
                  <a:lnTo>
                    <a:pt x="140" y="144"/>
                  </a:lnTo>
                  <a:lnTo>
                    <a:pt x="305" y="128"/>
                  </a:lnTo>
                  <a:lnTo>
                    <a:pt x="314" y="0"/>
                  </a:lnTo>
                  <a:lnTo>
                    <a:pt x="147" y="83"/>
                  </a:lnTo>
                  <a:close/>
                </a:path>
              </a:pathLst>
            </a:custGeom>
            <a:solidFill>
              <a:srgbClr val="DD9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1064" y="2700"/>
              <a:ext cx="121" cy="48"/>
            </a:xfrm>
            <a:custGeom>
              <a:avLst/>
              <a:gdLst>
                <a:gd name="T0" fmla="*/ 0 w 242"/>
                <a:gd name="T1" fmla="*/ 0 h 96"/>
                <a:gd name="T2" fmla="*/ 101 w 242"/>
                <a:gd name="T3" fmla="*/ 44 h 96"/>
                <a:gd name="T4" fmla="*/ 218 w 242"/>
                <a:gd name="T5" fmla="*/ 96 h 96"/>
                <a:gd name="T6" fmla="*/ 242 w 242"/>
                <a:gd name="T7" fmla="*/ 17 h 96"/>
                <a:gd name="T8" fmla="*/ 110 w 242"/>
                <a:gd name="T9" fmla="*/ 7 h 96"/>
                <a:gd name="T10" fmla="*/ 0 w 242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" h="96">
                  <a:moveTo>
                    <a:pt x="0" y="0"/>
                  </a:moveTo>
                  <a:lnTo>
                    <a:pt x="101" y="44"/>
                  </a:lnTo>
                  <a:lnTo>
                    <a:pt x="218" y="96"/>
                  </a:lnTo>
                  <a:lnTo>
                    <a:pt x="242" y="17"/>
                  </a:lnTo>
                  <a:lnTo>
                    <a:pt x="11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9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670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are we going to talk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Who I am and what I do</a:t>
            </a:r>
          </a:p>
          <a:p>
            <a:pPr>
              <a:defRPr/>
            </a:pPr>
            <a:r>
              <a:rPr lang="en-US" altLang="en-US" dirty="0"/>
              <a:t>How Social Security determines disability</a:t>
            </a:r>
          </a:p>
          <a:p>
            <a:pPr>
              <a:defRPr/>
            </a:pPr>
            <a:r>
              <a:rPr lang="en-US" altLang="en-US" dirty="0"/>
              <a:t>The benefits application process</a:t>
            </a:r>
          </a:p>
          <a:p>
            <a:pPr>
              <a:defRPr/>
            </a:pPr>
            <a:r>
              <a:rPr lang="en-US" altLang="en-US" dirty="0"/>
              <a:t>Hiring a representative?</a:t>
            </a:r>
          </a:p>
          <a:p>
            <a:pPr>
              <a:defRPr/>
            </a:pPr>
            <a:r>
              <a:rPr lang="en-US" altLang="en-US" dirty="0"/>
              <a:t>Things to consider after getting benefits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/>
              <a:t>Write questions on cards, and MDF will share Question time (keep it general, please!)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4429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Did It!</a:t>
            </a:r>
            <a:endParaRPr lang="en-US" dirty="0"/>
          </a:p>
        </p:txBody>
      </p:sp>
      <p:pic>
        <p:nvPicPr>
          <p:cNvPr id="4" name="Picture 8" descr="C:\Users\SCloyd\AppData\Local\Microsoft\Windows\Temporary Internet Files\Content.IE5\QVSX2NCT\MC9102175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583543"/>
            <a:ext cx="4143375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640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932" y="228600"/>
            <a:ext cx="8153400" cy="990600"/>
          </a:xfrm>
        </p:spPr>
        <p:txBody>
          <a:bodyPr/>
          <a:lstStyle/>
          <a:p>
            <a:r>
              <a:rPr lang="en-US" altLang="en-US" dirty="0"/>
              <a:t>A little about NOSSCR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4748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National Organization of Social Security Claimants’ Representatives</a:t>
            </a:r>
          </a:p>
          <a:p>
            <a:r>
              <a:rPr lang="en-US" altLang="en-US" dirty="0"/>
              <a:t>Founded in 1979</a:t>
            </a:r>
          </a:p>
          <a:p>
            <a:r>
              <a:rPr lang="en-US" altLang="en-US" dirty="0"/>
              <a:t>Our members: attorneys and non-attorneys in nonprofits and private firms</a:t>
            </a:r>
          </a:p>
          <a:p>
            <a:r>
              <a:rPr lang="en-US" altLang="en-US" dirty="0"/>
              <a:t>Educational materials and conferences</a:t>
            </a:r>
          </a:p>
          <a:p>
            <a:r>
              <a:rPr lang="en-US" altLang="en-US" dirty="0"/>
              <a:t>Represents representatives to SSA, Congress, the public, and more</a:t>
            </a:r>
          </a:p>
          <a:p>
            <a:r>
              <a:rPr lang="en-US" altLang="en-US" dirty="0"/>
              <a:t>What I did before NOSSCR</a:t>
            </a:r>
          </a:p>
        </p:txBody>
      </p:sp>
      <p:pic>
        <p:nvPicPr>
          <p:cNvPr id="4" name="Picture 2" descr="http://upload.wikimedia.org/wikipedia/commons/0/06/BuschSeriesFieldAtTexasApril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" t="6584" b="21625"/>
          <a:stretch>
            <a:fillRect/>
          </a:stretch>
        </p:blipFill>
        <p:spPr bwMode="auto">
          <a:xfrm>
            <a:off x="5049838" y="0"/>
            <a:ext cx="40941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51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And now….Social Security!</a:t>
            </a:r>
            <a:endParaRPr lang="en-US" dirty="0"/>
          </a:p>
        </p:txBody>
      </p:sp>
      <p:pic>
        <p:nvPicPr>
          <p:cNvPr id="4" name="Picture 2" descr="C:\Users\SCloyd\AppData\Local\Microsoft\Windows\Temporary Internet Files\Content.IE5\5QMIN6MP\MP90041406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600200"/>
            <a:ext cx="56578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raftsandmorestore.com/images/4-13/PATRIOTIC%20EAGLE%20WITH%20GUI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" t="3371" r="4945" b="5202"/>
          <a:stretch>
            <a:fillRect/>
          </a:stretch>
        </p:blipFill>
        <p:spPr bwMode="auto">
          <a:xfrm>
            <a:off x="3429000" y="2476500"/>
            <a:ext cx="28305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46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SSI and SSDI are Different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 they have the same definition of disability.</a:t>
            </a:r>
          </a:p>
        </p:txBody>
      </p:sp>
      <p:pic>
        <p:nvPicPr>
          <p:cNvPr id="4" name="Picture 4" descr="C:\Users\SCloyd\AppData\Local\Microsoft\Windows\Temporary Internet Files\Content.IE5\E3DYQ0F6\MP90038751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75" y="1582390"/>
            <a:ext cx="5168250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5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How does SSA define “disability</a:t>
            </a:r>
            <a:r>
              <a:rPr lang="en-US" altLang="en-US" dirty="0"/>
              <a:t>”?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2667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en-US" altLang="en-US" smtClean="0"/>
              <a:t>1. Are you doing “substantial gainful activity”?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altLang="en-US" smtClean="0"/>
              <a:t>2. Do you have a </a:t>
            </a:r>
            <a:r>
              <a:rPr lang="en-US" altLang="en-US" b="1" smtClean="0"/>
              <a:t>severe</a:t>
            </a:r>
            <a:r>
              <a:rPr lang="en-US" altLang="en-US" smtClean="0"/>
              <a:t> impairment that has lasted/is expected to last more than 12 months or is expected to result in death?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85800" y="4419600"/>
            <a:ext cx="23622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latin typeface="+mn-lt"/>
                <a:cs typeface="+mn-cs"/>
              </a:rPr>
              <a:t>3. Do you meet/equal a listing?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3887788"/>
            <a:ext cx="3886200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latin typeface="+mn-lt"/>
                <a:cs typeface="+mn-cs"/>
              </a:rPr>
              <a:t>4. Can you return to past relevant work (if any)?</a:t>
            </a:r>
          </a:p>
          <a:p>
            <a:pPr eaLnBrk="1" hangingPunct="1">
              <a:defRPr/>
            </a:pPr>
            <a:r>
              <a:rPr lang="en-US" sz="3200" dirty="0">
                <a:latin typeface="+mn-lt"/>
                <a:cs typeface="+mn-cs"/>
              </a:rPr>
              <a:t>5. Can you do other types of substantial gainful activity?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24000" y="3733800"/>
            <a:ext cx="0" cy="73183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90800" y="4280079"/>
            <a:ext cx="2362200" cy="12707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345287" y="5182494"/>
            <a:ext cx="990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If not,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52400" y="6554788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Note: kids have a different definition</a:t>
            </a:r>
          </a:p>
        </p:txBody>
      </p:sp>
    </p:spTree>
    <p:extLst>
      <p:ext uri="{BB962C8B-B14F-4D97-AF65-F5344CB8AC3E}">
        <p14:creationId xmlns:p14="http://schemas.microsoft.com/office/powerpoint/2010/main" val="178207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1 and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Substantial Gainful Activity</a:t>
            </a:r>
          </a:p>
          <a:p>
            <a:pPr lvl="1"/>
            <a:r>
              <a:rPr lang="en-US" altLang="en-US" dirty="0"/>
              <a:t>$1130 a month in 2016 ($1820 if blind)</a:t>
            </a:r>
          </a:p>
          <a:p>
            <a:pPr lvl="1"/>
            <a:r>
              <a:rPr lang="en-US" altLang="en-US" dirty="0"/>
              <a:t>More complicated than the amount on paycheck: subsidy, unearned income (accrued leave), UWAs</a:t>
            </a:r>
          </a:p>
          <a:p>
            <a:r>
              <a:rPr lang="en-US" altLang="en-US" dirty="0"/>
              <a:t>Severe impairment</a:t>
            </a:r>
          </a:p>
          <a:p>
            <a:pPr lvl="1"/>
            <a:r>
              <a:rPr lang="en-US" altLang="en-US" dirty="0"/>
              <a:t>More than minimal limitation in activities of daily living</a:t>
            </a:r>
          </a:p>
          <a:p>
            <a:pPr lvl="1"/>
            <a:r>
              <a:rPr lang="en-US" altLang="en-US" dirty="0"/>
              <a:t>Lasting 12 months or more, or expected to be fatal</a:t>
            </a:r>
          </a:p>
          <a:p>
            <a:pPr lvl="1"/>
            <a:r>
              <a:rPr lang="en-US" altLang="en-US" dirty="0"/>
              <a:t>Combination of impairments </a:t>
            </a:r>
          </a:p>
          <a:p>
            <a:pPr lvl="1"/>
            <a:r>
              <a:rPr lang="en-US" altLang="en-US" dirty="0"/>
              <a:t>Side effects of treatment also count</a:t>
            </a:r>
          </a:p>
        </p:txBody>
      </p:sp>
    </p:spTree>
    <p:extLst>
      <p:ext uri="{BB962C8B-B14F-4D97-AF65-F5344CB8AC3E}">
        <p14:creationId xmlns:p14="http://schemas.microsoft.com/office/powerpoint/2010/main" val="14120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What is a Listing?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definition of an impairment so severe that if you meet or equal it </a:t>
            </a:r>
            <a:r>
              <a:rPr lang="en-US" u="sng" dirty="0"/>
              <a:t>and</a:t>
            </a:r>
            <a:r>
              <a:rPr lang="en-US" dirty="0"/>
              <a:t> have passed the first two steps in the sequential evaluation process, you qualify for disability benefits.</a:t>
            </a:r>
          </a:p>
          <a:p>
            <a:pPr>
              <a:defRPr/>
            </a:pPr>
            <a:r>
              <a:rPr lang="en-US" dirty="0"/>
              <a:t>They’re in 20 CFR Part 404, Subpart P, Appendix 1 </a:t>
            </a:r>
            <a:r>
              <a:rPr lang="en-US" dirty="0" smtClean="0"/>
              <a:t> </a:t>
            </a:r>
            <a:r>
              <a:rPr lang="en-US" dirty="0"/>
              <a:t>https://</a:t>
            </a:r>
            <a:r>
              <a:rPr lang="en-US" dirty="0" smtClean="0"/>
              <a:t>www.ssa.gov/disability/professionals/bluebook/AdultListings.htm </a:t>
            </a:r>
            <a:endParaRPr lang="en-US" dirty="0"/>
          </a:p>
          <a:p>
            <a:pPr>
              <a:defRPr/>
            </a:pPr>
            <a:r>
              <a:rPr lang="en-US" dirty="0"/>
              <a:t>Kids have their own listings</a:t>
            </a:r>
          </a:p>
        </p:txBody>
      </p:sp>
    </p:spTree>
    <p:extLst>
      <p:ext uri="{BB962C8B-B14F-4D97-AF65-F5344CB8AC3E}">
        <p14:creationId xmlns:p14="http://schemas.microsoft.com/office/powerpoint/2010/main" val="127735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Some Listings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4833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3200" dirty="0" smtClean="0"/>
              <a:t>Skeletal </a:t>
            </a:r>
            <a:r>
              <a:rPr lang="en-US" altLang="en-US" sz="3200" dirty="0"/>
              <a:t>muscle problems: 1.00 (musculoskeletal)</a:t>
            </a:r>
          </a:p>
          <a:p>
            <a:r>
              <a:rPr lang="en-US" altLang="en-US" sz="3200" dirty="0" smtClean="0"/>
              <a:t>Heart </a:t>
            </a:r>
            <a:r>
              <a:rPr lang="en-US" altLang="en-US" sz="3200" dirty="0"/>
              <a:t>abnormalities: 4.00 (cardiovascular)</a:t>
            </a:r>
          </a:p>
          <a:p>
            <a:r>
              <a:rPr lang="en-US" altLang="en-US" sz="3200" dirty="0" smtClean="0"/>
              <a:t>Breathing </a:t>
            </a:r>
            <a:r>
              <a:rPr lang="en-US" altLang="en-US" sz="3200" dirty="0"/>
              <a:t>difficulties: 3.00 (respiratory)</a:t>
            </a:r>
          </a:p>
          <a:p>
            <a:r>
              <a:rPr lang="en-US" altLang="en-US" sz="3200" dirty="0" smtClean="0"/>
              <a:t>Cataracts</a:t>
            </a:r>
            <a:r>
              <a:rPr lang="en-US" altLang="en-US" sz="3200" dirty="0"/>
              <a:t>: 2.02, 2.03, 2.04 (vision) </a:t>
            </a:r>
          </a:p>
          <a:p>
            <a:r>
              <a:rPr lang="en-US" altLang="en-US" sz="3200" dirty="0" smtClean="0"/>
              <a:t>Issues </a:t>
            </a:r>
            <a:r>
              <a:rPr lang="en-US" altLang="en-US" sz="3200" dirty="0"/>
              <a:t>with speech and swallowing: 2.09 (loss of speech), 5.08 (weight loss: BMI under 17.5), 5.06 (maybe = IBD?)</a:t>
            </a:r>
          </a:p>
          <a:p>
            <a:r>
              <a:rPr lang="en-US" altLang="en-US" sz="3200" dirty="0" smtClean="0"/>
              <a:t>Cognitive </a:t>
            </a:r>
            <a:r>
              <a:rPr lang="en-US" altLang="en-US" sz="3200" dirty="0"/>
              <a:t>impairment: 12.05 (ID), 12.02 (organic brain dysfunction) </a:t>
            </a:r>
          </a:p>
          <a:p>
            <a:r>
              <a:rPr lang="en-US" altLang="en-US" sz="3200" dirty="0" smtClean="0"/>
              <a:t>Diabetic </a:t>
            </a:r>
            <a:r>
              <a:rPr lang="en-US" altLang="en-US" sz="3200" dirty="0"/>
              <a:t>symptoms: 9.00 explains that other listings are </a:t>
            </a:r>
            <a:r>
              <a:rPr lang="en-US" altLang="en-US" sz="3200" dirty="0" smtClean="0"/>
              <a:t>used</a:t>
            </a:r>
          </a:p>
          <a:p>
            <a:pPr marL="0" indent="0">
              <a:buNone/>
            </a:pPr>
            <a:endParaRPr lang="en-US" altLang="en-US" sz="3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sz="3200" dirty="0"/>
              <a:t>Symptoms from myotonic.org </a:t>
            </a:r>
          </a:p>
        </p:txBody>
      </p:sp>
    </p:spTree>
    <p:extLst>
      <p:ext uri="{BB962C8B-B14F-4D97-AF65-F5344CB8AC3E}">
        <p14:creationId xmlns:p14="http://schemas.microsoft.com/office/powerpoint/2010/main" val="2753987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BC60925-92C1-604A-AEDC-5B94018CE6C3}" vid="{70386A9F-25D5-6545-A5B7-5A47E7AF16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MDF Presentation Template 2015</Template>
  <TotalTime>45</TotalTime>
  <Words>1204</Words>
  <Application>Microsoft Office PowerPoint</Application>
  <PresentationFormat>On-screen Show (4:3)</PresentationFormat>
  <Paragraphs>160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Tw Cen MT</vt:lpstr>
      <vt:lpstr>Wingdings</vt:lpstr>
      <vt:lpstr>Wingdings 2</vt:lpstr>
      <vt:lpstr>Default Theme</vt:lpstr>
      <vt:lpstr>Introduction to  Social Security Benefits</vt:lpstr>
      <vt:lpstr>What are we going to talk about?</vt:lpstr>
      <vt:lpstr>A little about NOSSCR</vt:lpstr>
      <vt:lpstr>And now….Social Security!</vt:lpstr>
      <vt:lpstr>SSI and SSDI are Different</vt:lpstr>
      <vt:lpstr>How does SSA define “disability”?</vt:lpstr>
      <vt:lpstr>Steps 1 and 2</vt:lpstr>
      <vt:lpstr>Step 3: What is a Listing?</vt:lpstr>
      <vt:lpstr>Step 3: Some Listings of Interest</vt:lpstr>
      <vt:lpstr>Steps 4 and 5</vt:lpstr>
      <vt:lpstr>PowerPoint Presentation</vt:lpstr>
      <vt:lpstr>Initial and Reconsideration Stages</vt:lpstr>
      <vt:lpstr>Hearings</vt:lpstr>
      <vt:lpstr>Appeals Council and Beyond</vt:lpstr>
      <vt:lpstr>Should I Get a Representative?</vt:lpstr>
      <vt:lpstr>More questions? Write them down now.</vt:lpstr>
      <vt:lpstr>Post-Eligibility Issues</vt:lpstr>
      <vt:lpstr>What is an Overpayment?</vt:lpstr>
      <vt:lpstr>Overpayment Options</vt:lpstr>
      <vt:lpstr>You Did It!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Social Security Benefits</dc:title>
  <dc:creator>Stacy</dc:creator>
  <cp:lastModifiedBy>Paul Formaker</cp:lastModifiedBy>
  <cp:revision>24</cp:revision>
  <dcterms:created xsi:type="dcterms:W3CDTF">2016-08-23T20:53:41Z</dcterms:created>
  <dcterms:modified xsi:type="dcterms:W3CDTF">2016-10-11T23:24:40Z</dcterms:modified>
</cp:coreProperties>
</file>